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65" r:id="rId5"/>
    <p:sldId id="266" r:id="rId6"/>
    <p:sldId id="268" r:id="rId7"/>
    <p:sldId id="270" r:id="rId8"/>
    <p:sldId id="271" r:id="rId9"/>
    <p:sldId id="272" r:id="rId10"/>
    <p:sldId id="273" r:id="rId11"/>
    <p:sldId id="274" r:id="rId12"/>
    <p:sldId id="275" r:id="rId13"/>
    <p:sldId id="269" r:id="rId14"/>
    <p:sldId id="276" r:id="rId15"/>
    <p:sldId id="267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247" y="224443"/>
            <a:ext cx="8092439" cy="202729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br>
              <a:rPr lang="ru-RU" dirty="0">
                <a:solidFill>
                  <a:srgbClr val="7030A0"/>
                </a:solidFill>
              </a:rPr>
            </a:br>
            <a:br>
              <a:rPr lang="ru-RU" dirty="0">
                <a:solidFill>
                  <a:srgbClr val="7030A0"/>
                </a:solidFill>
              </a:rPr>
            </a:br>
            <a:br>
              <a:rPr lang="ru-RU" dirty="0">
                <a:solidFill>
                  <a:srgbClr val="7030A0"/>
                </a:solidFill>
              </a:rPr>
            </a:br>
            <a:br>
              <a:rPr lang="ru-RU" dirty="0">
                <a:solidFill>
                  <a:srgbClr val="7030A0"/>
                </a:solidFill>
              </a:rPr>
            </a:br>
            <a:br>
              <a:rPr lang="ru-RU" dirty="0">
                <a:solidFill>
                  <a:srgbClr val="7030A0"/>
                </a:solidFill>
              </a:rPr>
            </a:br>
            <a:r>
              <a:rPr lang="ru-RU" sz="4400" dirty="0">
                <a:solidFill>
                  <a:srgbClr val="7030A0"/>
                </a:solidFill>
              </a:rPr>
              <a:t> </a:t>
            </a:r>
            <a:r>
              <a:rPr lang="ru-RU" sz="4000" b="1" dirty="0">
                <a:solidFill>
                  <a:schemeClr val="tx1"/>
                </a:solidFill>
                <a:latin typeface="+mj-lt"/>
              </a:rPr>
              <a:t>Использование современных образовательных технологий</a:t>
            </a:r>
            <a:br>
              <a:rPr lang="ru-RU" sz="4000" b="1" dirty="0">
                <a:solidFill>
                  <a:schemeClr val="tx1"/>
                </a:solidFill>
                <a:latin typeface="+mj-lt"/>
              </a:rPr>
            </a:br>
            <a:r>
              <a:rPr lang="ru-RU" sz="4000" b="1" dirty="0">
                <a:solidFill>
                  <a:schemeClr val="tx1"/>
                </a:solidFill>
                <a:latin typeface="+mj-lt"/>
              </a:rPr>
              <a:t>на уроках музыки.</a:t>
            </a:r>
          </a:p>
        </p:txBody>
      </p:sp>
      <p:pic>
        <p:nvPicPr>
          <p:cNvPr id="7" name="Picture 2" descr="https://ds05.infourok.ru/uploads/ex/0456/00106b8d-1a98d405/img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40" r="4314" b="1729"/>
          <a:stretch>
            <a:fillRect/>
          </a:stretch>
        </p:blipFill>
        <p:spPr bwMode="auto">
          <a:xfrm>
            <a:off x="1759239" y="2726034"/>
            <a:ext cx="7028411" cy="288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094992" y="5761101"/>
            <a:ext cx="7766936" cy="1096899"/>
          </a:xfrm>
        </p:spPr>
        <p:txBody>
          <a:bodyPr/>
          <a:lstStyle/>
          <a:p>
            <a:r>
              <a:rPr lang="ru-RU" altLang="en-US" dirty="0"/>
              <a:t>Ежова Татьяна Николаевна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003" y="174567"/>
            <a:ext cx="11355185" cy="178077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Roboto"/>
              </a:rPr>
              <a:t> </a:t>
            </a:r>
            <a:r>
              <a:rPr lang="ru-RU" b="1" i="1" dirty="0">
                <a:solidFill>
                  <a:srgbClr val="000000"/>
                </a:solidFill>
                <a:latin typeface="Roboto"/>
              </a:rPr>
              <a:t>«Технологии не заменят учителя, но учителя,</a:t>
            </a:r>
            <a:br>
              <a:rPr lang="ru-RU" b="1" i="1" dirty="0">
                <a:solidFill>
                  <a:srgbClr val="000000"/>
                </a:solidFill>
                <a:latin typeface="Roboto"/>
              </a:rPr>
            </a:br>
            <a:r>
              <a:rPr lang="ru-RU" b="1" i="1" dirty="0">
                <a:solidFill>
                  <a:srgbClr val="000000"/>
                </a:solidFill>
                <a:latin typeface="Roboto"/>
              </a:rPr>
              <a:t> которые используют технологии, </a:t>
            </a:r>
            <a:br>
              <a:rPr lang="ru-RU" b="1" i="1" dirty="0">
                <a:solidFill>
                  <a:srgbClr val="000000"/>
                </a:solidFill>
                <a:latin typeface="Roboto"/>
              </a:rPr>
            </a:br>
            <a:r>
              <a:rPr lang="ru-RU" b="1" i="1" dirty="0">
                <a:solidFill>
                  <a:srgbClr val="000000"/>
                </a:solidFill>
                <a:latin typeface="Roboto"/>
              </a:rPr>
              <a:t>могут заменить тех, кто этого не делает».</a:t>
            </a:r>
            <a:br>
              <a:rPr lang="ru-RU" b="1" i="1" dirty="0">
                <a:solidFill>
                  <a:srgbClr val="000000"/>
                </a:solidFill>
                <a:latin typeface="Roboto"/>
              </a:rPr>
            </a:br>
            <a:r>
              <a:rPr lang="ru-RU" dirty="0">
                <a:solidFill>
                  <a:srgbClr val="000000"/>
                </a:solidFill>
                <a:latin typeface="Roboto"/>
              </a:rPr>
              <a:t>                                                                        </a:t>
            </a:r>
            <a:r>
              <a:rPr lang="ru-RU" dirty="0" err="1">
                <a:solidFill>
                  <a:srgbClr val="000000"/>
                </a:solidFill>
                <a:latin typeface="Roboto"/>
              </a:rPr>
              <a:t>Рэй</a:t>
            </a:r>
            <a:r>
              <a:rPr lang="ru-RU" dirty="0">
                <a:solidFill>
                  <a:srgbClr val="000000"/>
                </a:solidFill>
                <a:latin typeface="Roboto"/>
              </a:rPr>
              <a:t> Клиффорд.</a:t>
            </a:r>
            <a:br>
              <a:rPr lang="ru-RU" dirty="0">
                <a:solidFill>
                  <a:srgbClr val="000000"/>
                </a:solidFill>
                <a:latin typeface="Roboto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9506" y="2538076"/>
            <a:ext cx="5827221" cy="3484239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Roboto"/>
              </a:rPr>
              <a:t>Радость в учебе –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Roboto"/>
              </a:rPr>
              <a:t> от сознания достигнутого. 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Roboto"/>
              </a:rPr>
              <a:t>Радость сама по себе 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Roboto"/>
              </a:rPr>
              <a:t>не приходит.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Roboto"/>
              </a:rPr>
              <a:t> Ее «горючее» - успех.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21128" y="2486923"/>
            <a:ext cx="5175622" cy="35353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327" y="216131"/>
            <a:ext cx="11188931" cy="171426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смысл деятельности учителя музыки, чтобы создать каждому ученику ситуацию успеха</a:t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учебной и внеклассной работе</a:t>
            </a:r>
            <a:r>
              <a:rPr lang="ru-RU" i="1" dirty="0">
                <a:solidFill>
                  <a:srgbClr val="000000"/>
                </a:solidFill>
                <a:latin typeface="Roboto"/>
              </a:rPr>
              <a:t>. </a:t>
            </a:r>
            <a:br>
              <a:rPr lang="ru-RU" i="1" dirty="0">
                <a:solidFill>
                  <a:srgbClr val="000000"/>
                </a:solidFill>
                <a:latin typeface="Roboto"/>
              </a:rPr>
            </a:br>
            <a:br>
              <a:rPr lang="ru-RU" i="1" dirty="0">
                <a:solidFill>
                  <a:srgbClr val="000000"/>
                </a:solidFill>
                <a:latin typeface="Roboto"/>
              </a:rPr>
            </a:br>
            <a:br>
              <a:rPr lang="ru-RU" i="1" dirty="0">
                <a:solidFill>
                  <a:srgbClr val="000000"/>
                </a:solidFill>
                <a:latin typeface="Roboto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достижения школьника:</a:t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1.Наиболее сильно окрашивают его жизнь.</a:t>
            </a:r>
            <a:b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Определяют отношения к педагогам,</a:t>
            </a:r>
            <a:b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родителям, к самому себе.</a:t>
            </a:r>
            <a:b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3.Помогают нравственному развитии ученика.</a:t>
            </a:r>
            <a:b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4.Ученик из пассивного слушателя становится </a:t>
            </a:r>
            <a:b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активным участником процесса обучения</a:t>
            </a:r>
            <a:r>
              <a:rPr lang="ru-RU" sz="3100" dirty="0">
                <a:solidFill>
                  <a:srgbClr val="000000"/>
                </a:solidFill>
                <a:latin typeface="Roboto"/>
              </a:rPr>
              <a:t>.</a:t>
            </a:r>
            <a:endParaRPr lang="ru-RU" sz="3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47" y="1833385"/>
            <a:ext cx="2646191" cy="23985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071" y="193964"/>
            <a:ext cx="11642129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педагогические технологии позволяют  делать обучение ярким, запоминающимся, интересным для учащихся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624349" y="1305342"/>
            <a:ext cx="826285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 технологии </a:t>
            </a:r>
          </a:p>
          <a:p>
            <a:pPr algn="ctr"/>
            <a:endParaRPr lang="ru-RU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Урок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музыки сам по себе – здоровьесберегающая технология. Особенностью урока музыки является организация разных форм музыкальной деятельности школьников. Каждый урок музыки содержит в себе оздоровительный эффект, препятствует развитию переутомления, не ухудшает здоровье, а способствует его сохранению, укреплению и развитию. Именно поэтому уроки музыки как бы «разбавляют» расписание, снимая нагрузку, которую несут в себе такие предметы как русский язык, математика, иностранный язык, которые требуют большой мыслительной нагрузки.</a:t>
            </a: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основных задач уроков музыки: снимать нервно-психические перегрузки, восстанавливать положительный эмоционально - энергетический тонус учащихся.  Моя задача как учителя музыки – создать условия для сохранения здоровья учащихся, то есть внедрить здоровьесберегающие технологии в образовательный процесс</a:t>
            </a:r>
          </a:p>
          <a:p>
            <a:endParaRPr lang="en-US" altLang="en-US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63" y="4094748"/>
            <a:ext cx="2578486" cy="23593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4368A6-EEAE-43C8-96F1-E61826912B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319"/>
          <a:stretch/>
        </p:blipFill>
        <p:spPr>
          <a:xfrm>
            <a:off x="0" y="1514764"/>
            <a:ext cx="3624765" cy="22810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704" y="352652"/>
            <a:ext cx="10802542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Личностно-ориентированная технология (технология критического мышления) способствует повышению интереса и доступности обучения.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2371636"/>
            <a:ext cx="108259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 овладевают следующими умениями: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1.определять вопросы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2.выделять главное 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3.делать сравнения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4.делать умозаключения</a:t>
            </a:r>
          </a:p>
          <a:p>
            <a:pPr>
              <a:lnSpc>
                <a:spcPct val="150000"/>
              </a:lnSpc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5.устанавливать причинно-следственные связи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38D167-BA8B-4A7A-B60D-B530D59B4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487" y="3109793"/>
            <a:ext cx="45720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" y="608409"/>
            <a:ext cx="11646131" cy="74814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Информационно-коммуникационные технологии. </a:t>
            </a:r>
            <a:b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rgbClr val="000000"/>
                </a:solidFill>
                <a:latin typeface="Roboto"/>
              </a:rPr>
            </a:b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на ориентацию в информационных потоках, </a:t>
            </a:r>
            <a:b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осознанно воспринимать музыкальную информацию, распространяемую по каналам СМИ, </a:t>
            </a:r>
            <a:b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критического отношения к ней, </a:t>
            </a:r>
            <a:b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ИКТ в проектно-исследовательской деятельности, увеличение количества источников информации, </a:t>
            </a:r>
            <a:b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интерактивного диалога в едином информационном пространстве музыкальной культуры и педагогического сообщества.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225" y="5785658"/>
            <a:ext cx="6629400" cy="8880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404" y="1356554"/>
            <a:ext cx="1519658" cy="90198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/>
          <a:srcRect l="13119" t="7564" r="12311" b="7346"/>
          <a:stretch>
            <a:fillRect/>
          </a:stretch>
        </p:blipFill>
        <p:spPr>
          <a:xfrm>
            <a:off x="3713672" y="1347925"/>
            <a:ext cx="764771" cy="9106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5820" y="1353497"/>
            <a:ext cx="764207" cy="9093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2829" y="634538"/>
            <a:ext cx="9077498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на уроках аудио и видео материалов.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982114" y="2185528"/>
            <a:ext cx="8898928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учеников использование ИКТ на уроках музыки является новыми формами, средствами обучения. Доступность и разнообразие всех компьютерных технологий (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трехмерность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анимация, видео, звук) позволяют рассматривать ИКТ как учебно-развивающую сферу для творчества и самообразования.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16" y="62287"/>
            <a:ext cx="2755324" cy="26310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60" y="2902979"/>
            <a:ext cx="2410280" cy="34895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2396" y="626225"/>
            <a:ext cx="10478346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проблемного обучения </a:t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активизирует мыслительную деятельность.</a:t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Учащиеся овладевают умениями выявлять проблему, отсекать второстепенное, видеть главное.</a:t>
            </a: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solidFill>
                  <a:srgbClr val="000000"/>
                </a:solidFill>
                <a:latin typeface="Roboto"/>
              </a:rPr>
            </a:br>
            <a:br>
              <a:rPr lang="ru-RU" dirty="0">
                <a:solidFill>
                  <a:srgbClr val="000000"/>
                </a:solidFill>
                <a:latin typeface="Roboto"/>
              </a:rPr>
            </a:b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обучения в сотрудничестве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развивает коммуникативные навыки взаимопомощи, а также способности обучаться в силу собственных способностей.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82" y="2618509"/>
            <a:ext cx="8998476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технологии 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5716" y="2280763"/>
            <a:ext cx="11152580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развивают познавательные интересы школьников, их социализации приобретает сегодня широкое распространение на уроках музыки.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Возможны коллективные, групповые, индивидуальные формы подготовки и защиты проектов. Проектная деятельность учащихся выступает, как форма промежуточного и итогового контроля усвоения учебного материала.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1780" y="116508"/>
            <a:ext cx="2895656" cy="21405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697" y="193963"/>
            <a:ext cx="11600565" cy="114438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технологии развивают музыкально — творческие способности учащихся. </a:t>
            </a:r>
            <a:br>
              <a:rPr lang="ru-RU" dirty="0">
                <a:solidFill>
                  <a:srgbClr val="000000"/>
                </a:solidFill>
                <a:latin typeface="Roboto"/>
              </a:rPr>
            </a:b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методы обучения по предмету «Музыка»:</a:t>
            </a:r>
            <a:br>
              <a:rPr lang="ru-RU" sz="3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Различные упражнения, звукоподражание, речевые зарядки.</a:t>
            </a:r>
            <a:b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Вокальные импровизации (песенки-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попевки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мелодии к которым ребята должны, по возможности, сочинить сами).</a:t>
            </a:r>
            <a:b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Ритмодекламация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четкое произнесение текста или стихов в заданном ритме.</a:t>
            </a:r>
            <a:b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Музыкально- дидактические игры - это игры с готовыми правилами, требуют от школьника умения расшифровывать, распутывать, разгадывать, а главное – знать предмет. </a:t>
            </a:r>
            <a:b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5.Пластичное движение – это познание музыки через жест, движение, превращение процесса восприятия музыки из пассивной формы работы (слушание) в активную.</a:t>
            </a:r>
            <a:b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Инструментальное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музицирование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-это творческий процесс восприятия музыки через игру на доступных ученикам инструментах.</a:t>
            </a:r>
            <a:b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Интеллектуальные игры – игры-упражнения, игры-тренинги.</a:t>
            </a:r>
            <a:b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Игры- путешествия применяются при изучении культуры разных стран, творчества композиторов или основ музыкальной грамоты. </a:t>
            </a:r>
            <a:b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Сюжетно-ролевые игры также развивают творческое мышление и познавательную активность учащихся. 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824" y="218902"/>
            <a:ext cx="11243117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развития ассоциативно-образного мышления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школьников на уроках музыки базируются на интеграции музыки с другими видами искусства: литературой, изобразительным искусством, кино, театром.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https://e7.pngegg.com/pngimages/445/345/png-clipart-film-editing-graphic-film-steenbeck-others-miscellaneous-electronics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143" y="2327942"/>
            <a:ext cx="2796960" cy="216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s://avatars.mds.yandex.net/get-zen_doc/2142605/pub_6005557b0cf4a170b92bf155_60055614fd62ee068949b5fc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509" y="4579592"/>
            <a:ext cx="3660883" cy="227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7333" t="11992" r="19898" b="8298"/>
          <a:stretch>
            <a:fillRect/>
          </a:stretch>
        </p:blipFill>
        <p:spPr>
          <a:xfrm>
            <a:off x="129745" y="3038133"/>
            <a:ext cx="3177052" cy="19984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5072" t="2766" r="2203" b="3086"/>
          <a:stretch>
            <a:fillRect/>
          </a:stretch>
        </p:blipFill>
        <p:spPr>
          <a:xfrm>
            <a:off x="6523549" y="2888628"/>
            <a:ext cx="3192087" cy="321702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8924" y="249383"/>
            <a:ext cx="10154151" cy="159327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развития процессов восприятия пронизывает все виды музыкально-практической деятельности учащихся.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385" y="1936866"/>
            <a:ext cx="11430696" cy="4921134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музыки (эмоциональное и осознанное) наиболее полно формируется в процессе использования методики интонационно-образного и жанрово-стилевого анализа музыкальных произведений.</a:t>
            </a:r>
          </a:p>
          <a:p>
            <a:pPr marL="0" indent="0">
              <a:buNone/>
            </a:pPr>
            <a:endParaRPr 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школьников формируется установка на позитивное восприятие музыкального произведения с помощью разнообразных факторов: организационных (слушать музыку в тишине, как в концертном зале) и методических (слово учителя, актуализация музыкального опыта детей, включение различного рода ассоциаций – литературных, живописных, нотно-графических и др.)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https://st3.depositphotos.com/16122460/36359/i/1600/depositphotos_363594518-stock-photo-illustration-musical-notes-white-backgroun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4" r="3781" b="26813"/>
          <a:stretch>
            <a:fillRect/>
          </a:stretch>
        </p:blipFill>
        <p:spPr bwMode="auto">
          <a:xfrm rot="155303">
            <a:off x="5934993" y="2827915"/>
            <a:ext cx="3986117" cy="89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447" y="169026"/>
            <a:ext cx="10245590" cy="1320800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развития певческой культуры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37780" y="1033088"/>
            <a:ext cx="9734202" cy="239591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000000"/>
                </a:solidFill>
                <a:latin typeface="Roboto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включают в себя подбор песенного репертуара в соответствии с учебной темой и возможностями каждого конкретного класса, распевание, показ песни и беседа о ее содержании, составление плана репетиционной работы над песней, методику «эскизного» разучивания песен, поиск фонограмм для концертного исполнения.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69DABA-6721-469B-B705-52D561129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199" y="2960372"/>
            <a:ext cx="5597374" cy="372860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219" y="155172"/>
            <a:ext cx="8567421" cy="1320800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Roboto"/>
              </a:rPr>
              <a:t> 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детского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музицирования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9491" y="796175"/>
            <a:ext cx="7739149" cy="59038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построена на освоении практических способов двигательной активности школьников, изображении каких-либо действий, пластических воплощений образов.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Применении музыкально-двигательных упражнений для физической разрядки школьников, для снятия усталости.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ней используется свободное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дирижирование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имитация игры на музыкальных инструментах,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инсценирование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песен, «разыгрывание» фольклорных образцов.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98F8A4-8C67-43FC-8C1D-ED7B50704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54" y="1124712"/>
            <a:ext cx="3328588" cy="35864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384" y="324896"/>
            <a:ext cx="9946332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диагностики уровня развития музыкальной культуры школьников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253384" y="1877358"/>
            <a:ext cx="11326246" cy="3880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в целях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выявления личностных,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предметных результатов обучения, качества формирования универсальных учебных действий, степени эмоционального восприятия явлений музыкальной культуры, открытости учащихся к их познанию;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осознанного отношения к изучаемым произведениям через систему усвоения основных понятий и категорий музыки, ее стилей, жанров, языка;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представлений школьников о духовных ценностях музыкального искусства;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становления индивидуально-оценочных суждений о роли и месте музыки в жизни человека, общества;</a:t>
            </a: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«воспроизведения» полученных знаний, практических умений и навыков, приобретенных нравственных установок в процессе учебной работы, внеурочной деятельности, повседневной жизни, организации досуга, адаптации к социокультурным условиям, в творческой деятельности.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7456" y="51011"/>
            <a:ext cx="2058784" cy="186857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04414" y="299258"/>
            <a:ext cx="3945775" cy="132080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ru-RU" sz="2800" b="1" i="1" dirty="0">
                <a:solidFill>
                  <a:srgbClr val="111115"/>
                </a:solidFill>
                <a:latin typeface="Times New Roman" panose="02020603050405020304" charset="0"/>
                <a:ea typeface="Times New Roman" panose="02020603050405020304" charset="0"/>
              </a:rPr>
              <a:t>Использование современных технологий позволяет сделать урок интересным,</a:t>
            </a:r>
            <a:br>
              <a:rPr lang="ru-RU" sz="2800" b="1" i="1" dirty="0">
                <a:solidFill>
                  <a:srgbClr val="111115"/>
                </a:solidFill>
                <a:latin typeface="Times New Roman" panose="02020603050405020304" charset="0"/>
                <a:ea typeface="Times New Roman" panose="02020603050405020304" charset="0"/>
              </a:rPr>
            </a:br>
            <a:r>
              <a:rPr lang="ru-RU" sz="2800" b="1" i="1" dirty="0">
                <a:solidFill>
                  <a:srgbClr val="111115"/>
                </a:solidFill>
                <a:latin typeface="Times New Roman" panose="02020603050405020304" charset="0"/>
                <a:ea typeface="Times New Roman" panose="02020603050405020304" charset="0"/>
              </a:rPr>
              <a:t> ярким,  запоминающимся, </a:t>
            </a:r>
            <a:br>
              <a:rPr lang="ru-RU" sz="2800" b="1" i="1" dirty="0">
                <a:solidFill>
                  <a:srgbClr val="111115"/>
                </a:solidFill>
                <a:latin typeface="Times New Roman" panose="02020603050405020304" charset="0"/>
                <a:ea typeface="Times New Roman" panose="02020603050405020304" charset="0"/>
              </a:rPr>
            </a:br>
            <a:r>
              <a:rPr lang="ru-RU" sz="2800" b="1" i="1" dirty="0">
                <a:solidFill>
                  <a:srgbClr val="111115"/>
                </a:solidFill>
                <a:latin typeface="Times New Roman" panose="02020603050405020304" charset="0"/>
                <a:ea typeface="Times New Roman" panose="02020603050405020304" charset="0"/>
              </a:rPr>
              <a:t>что позволяет надеяться на то, </a:t>
            </a:r>
            <a:br>
              <a:rPr lang="ru-RU" sz="2800" b="1" i="1" dirty="0">
                <a:solidFill>
                  <a:srgbClr val="111115"/>
                </a:solidFill>
                <a:latin typeface="Times New Roman" panose="02020603050405020304" charset="0"/>
                <a:ea typeface="Times New Roman" panose="02020603050405020304" charset="0"/>
              </a:rPr>
            </a:br>
            <a:r>
              <a:rPr lang="ru-RU" sz="2800" b="1" i="1" dirty="0">
                <a:solidFill>
                  <a:srgbClr val="111115"/>
                </a:solidFill>
                <a:latin typeface="Times New Roman" panose="02020603050405020304" charset="0"/>
                <a:ea typeface="Times New Roman" panose="02020603050405020304" charset="0"/>
              </a:rPr>
              <a:t>что для каждого ученика урок не пройдет бесследно.</a:t>
            </a:r>
            <a:br>
              <a:rPr lang="ru-RU" sz="2800" b="1" i="1" dirty="0">
                <a:latin typeface="Times New Roman" panose="02020603050405020304" charset="0"/>
                <a:ea typeface="Times New Roman" panose="02020603050405020304" charset="0"/>
              </a:rPr>
            </a:br>
            <a:endParaRPr lang="ru-RU" sz="2800" b="1" i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58189"/>
            <a:ext cx="8304415" cy="67333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</TotalTime>
  <Words>1082</Words>
  <Application>Microsoft Office PowerPoint</Application>
  <PresentationFormat>Широкоэкранный</PresentationFormat>
  <Paragraphs>46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Roboto</vt:lpstr>
      <vt:lpstr>Times New Roman</vt:lpstr>
      <vt:lpstr>Trebuchet MS</vt:lpstr>
      <vt:lpstr>Wingdings 3</vt:lpstr>
      <vt:lpstr>Аспект</vt:lpstr>
      <vt:lpstr>      Использование современных образовательных технологий на уроках музыки.</vt:lpstr>
      <vt:lpstr> «Технологии не заменят учителя, но учителя,  которые используют технологии,  могут заменить тех, кто этого не делает».                                                                         Рэй Клиффорд. </vt:lpstr>
      <vt:lpstr>Главный смысл деятельности учителя музыки, чтобы создать каждому ученику ситуацию успеха  в учебной и внеклассной работе.    Учебные достижения школьника:  1.Наиболее сильно окрашивают его жизнь. 2. Определяют отношения к педагогам,  к родителям, к самому себе.       3.Помогают нравственному развитии ученика.   4.Ученик из пассивного слушателя становится  активным участником процесса обучения.</vt:lpstr>
      <vt:lpstr> Современные педагогические технологии позволяют  делать обучение ярким, запоминающимся, интересным для учащихся</vt:lpstr>
      <vt:lpstr>Личностно-ориентированная технология (технология критического мышления) способствует повышению интереса и доступности обучения.</vt:lpstr>
      <vt:lpstr>Информационно-коммуникационные технологии.    Направлены на ориентацию в информационных потоках,  умение осознанно воспринимать музыкальную информацию, распространяемую по каналам СМИ,  развитие критического отношения к ней,  применение ИКТ в проектно-исследовательской деятельности, увеличение количества источников информации,  осуществление интерактивного диалога в едином информационном пространстве музыкальной культуры и педагогического сообщества.</vt:lpstr>
      <vt:lpstr>Использование на уроках аудио и видео материалов. </vt:lpstr>
      <vt:lpstr>Технология проблемного обучения  активизирует мыслительную деятельность.  Учащиеся овладевают умениями выявлять проблему, отсекать второстепенное, видеть главное.     Технология обучения в сотрудничестве развивает коммуникативные навыки взаимопомощи, а также способности обучаться в силу собственных способностей. </vt:lpstr>
      <vt:lpstr>Проектные технологии </vt:lpstr>
      <vt:lpstr>Игровые технологии развивают музыкально — творческие способности учащихся.   Игровые методы обучения по предмету «Музыка»: 1. Различные упражнения, звукоподражание, речевые зарядки.  2. Вокальные импровизации (песенки-попевки, мелодии к которым ребята должны, по возможности, сочинить сами). 3. Ритмодекламация – четкое произнесение текста или стихов в заданном ритме. 4. Музыкально- дидактические игры - это игры с готовыми правилами, требуют от школьника умения расшифровывать, распутывать, разгадывать, а главное – знать предмет.  5.Пластичное движение – это познание музыки через жест, движение, превращение процесса восприятия музыки из пассивной формы работы (слушание) в активную. 6. Инструментальное музицирование -это творческий процесс восприятия музыки через игру на доступных ученикам инструментах. 7. Интеллектуальные игры – игры-упражнения, игры-тренинги. 8. Игры- путешествия применяются при изучении культуры разных стран, творчества композиторов или основ музыкальной грамоты.  9. Сюжетно-ролевые игры также развивают творческое мышление и познавательную активность учащихся.  </vt:lpstr>
      <vt:lpstr>Технология развития ассоциативно-образного мышления школьников на уроках музыки базируются на интеграции музыки с другими видами искусства: литературой, изобразительным искусством, кино, театром.</vt:lpstr>
      <vt:lpstr>Технология развития процессов восприятия пронизывает все виды музыкально-практической деятельности учащихся.</vt:lpstr>
      <vt:lpstr>Технология развития певческой культуры</vt:lpstr>
      <vt:lpstr> Технология детского музицирования</vt:lpstr>
      <vt:lpstr>Технология диагностики уровня развития музыкальной культуры школьников</vt:lpstr>
      <vt:lpstr>Использование современных технологий позволяет сделать урок интересным,  ярким,  запоминающимся,  что позволяет надеяться на то,  что для каждого ученика урок не пройдет бесследно.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современных образовательных технологий на уроках музыки.</dc:title>
  <dc:creator>Деликамова Екатерина</dc:creator>
  <cp:lastModifiedBy>Admin</cp:lastModifiedBy>
  <cp:revision>23</cp:revision>
  <dcterms:created xsi:type="dcterms:W3CDTF">2021-10-16T18:24:00Z</dcterms:created>
  <dcterms:modified xsi:type="dcterms:W3CDTF">2026-10-15T11:16:54Z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E82B5AF6EF364EA3AE9534623914079B_12</vt:lpwstr>
  </property>
</Properties>
</file>