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9" r:id="rId5"/>
    <p:sldId id="258" r:id="rId6"/>
    <p:sldId id="270" r:id="rId7"/>
    <p:sldId id="261" r:id="rId8"/>
  </p:sldIdLst>
  <p:sldSz cx="18288000" cy="10287000"/>
  <p:notesSz cx="6858000" cy="9144000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DI+g0PhkL5ZUi/Hr8VObX/NUf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DB3A0E-7F28-42EF-8859-393D38D1C124}">
  <a:tblStyle styleId="{31DB3A0E-7F28-42EF-8859-393D38D1C1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A6C3BE-5C51-4710-99EE-29C056169D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816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468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88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71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1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4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84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31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/>
          <p:nvPr/>
        </p:nvSpPr>
        <p:spPr>
          <a:xfrm rot="10800000" flipH="1">
            <a:off x="16847713" y="0"/>
            <a:ext cx="1435425" cy="10287000"/>
          </a:xfrm>
          <a:prstGeom prst="rect">
            <a:avLst/>
          </a:prstGeom>
          <a:gradFill>
            <a:gsLst>
              <a:gs pos="0">
                <a:srgbClr val="0072BC"/>
              </a:gs>
              <a:gs pos="6000">
                <a:srgbClr val="0072BC"/>
              </a:gs>
              <a:gs pos="82000">
                <a:srgbClr val="1B3281"/>
              </a:gs>
              <a:gs pos="100000">
                <a:srgbClr val="1B3281"/>
              </a:gs>
            </a:gsLst>
            <a:lin ang="5400000" scaled="0"/>
          </a:gra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4" descr="Изображение выглядит как книга, текст&#10;&#10;Автоматически созданное описани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5559" y="228599"/>
            <a:ext cx="1059729" cy="122903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4"/>
          <p:cNvSpPr txBox="1"/>
          <p:nvPr/>
        </p:nvSpPr>
        <p:spPr>
          <a:xfrm>
            <a:off x="17037436" y="9630985"/>
            <a:ext cx="1103708" cy="56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fld id="{00000000-1234-1234-1234-123412341234}" type="slidenum">
              <a:rPr lang="ru-RU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14"/>
          <p:cNvCxnSpPr/>
          <p:nvPr/>
        </p:nvCxnSpPr>
        <p:spPr>
          <a:xfrm>
            <a:off x="1" y="1676400"/>
            <a:ext cx="2786744" cy="0"/>
          </a:xfrm>
          <a:prstGeom prst="straightConnector1">
            <a:avLst/>
          </a:prstGeom>
          <a:noFill/>
          <a:ln w="76200" cap="flat" cmpd="sng">
            <a:solidFill>
              <a:srgbClr val="0072B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523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914400" y="411956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137125" rIns="137125" bIns="137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137125" rIns="137125" bIns="137125" anchor="t" anchorCtr="0">
            <a:norm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7113583" y="9499700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rcro56.ru/page/104f8043-0f19-461a-be2b-b8a6890ad59e" TargetMode="External"/><Relationship Id="rId3" Type="http://schemas.openxmlformats.org/officeDocument/2006/relationships/hyperlink" Target="https://fg.resh.edu.ru/" TargetMode="External"/><Relationship Id="rId7" Type="http://schemas.openxmlformats.org/officeDocument/2006/relationships/image" Target="../media/image10.jpg"/><Relationship Id="rId12" Type="http://schemas.openxmlformats.org/officeDocument/2006/relationships/hyperlink" Target="https://apkpro.ru/news/prodolzhaetsyamarafonfunktsionalnoygramotnostivuchitelskoyakademi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h.edu.ru/" TargetMode="External"/><Relationship Id="rId11" Type="http://schemas.openxmlformats.org/officeDocument/2006/relationships/hyperlink" Target="https://edsoo.ru/Funkcionalnaya_gramotnost.htm" TargetMode="External"/><Relationship Id="rId5" Type="http://schemas.openxmlformats.org/officeDocument/2006/relationships/hyperlink" Target="http://skiv.instrao.ru/bank-zadaniy/" TargetMode="External"/><Relationship Id="rId15" Type="http://schemas.openxmlformats.org/officeDocument/2006/relationships/image" Target="../media/image13.png"/><Relationship Id="rId10" Type="http://schemas.openxmlformats.org/officeDocument/2006/relationships/hyperlink" Target="http://skiv.instrao.ru/" TargetMode="External"/><Relationship Id="rId4" Type="http://schemas.openxmlformats.org/officeDocument/2006/relationships/hyperlink" Target="https://fipi.ru/otkrytyy-bank-zadaniy-dlya-otsenki-yestestvennonauchnoy-gramotnosti" TargetMode="External"/><Relationship Id="rId9" Type="http://schemas.openxmlformats.org/officeDocument/2006/relationships/hyperlink" Target="https://minobr.orb.ru/activity/10432/" TargetMode="External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4475" y="-451118"/>
            <a:ext cx="18280549" cy="7480175"/>
          </a:xfrm>
          <a:custGeom>
            <a:avLst/>
            <a:gdLst/>
            <a:ahLst/>
            <a:cxnLst/>
            <a:rect l="l" t="t" r="r" b="b"/>
            <a:pathLst>
              <a:path w="6186311" h="2531362" extrusionOk="0">
                <a:moveTo>
                  <a:pt x="6061851" y="2531362"/>
                </a:moveTo>
                <a:lnTo>
                  <a:pt x="124460" y="2531362"/>
                </a:lnTo>
                <a:cubicBezTo>
                  <a:pt x="55880" y="2531362"/>
                  <a:pt x="0" y="2475482"/>
                  <a:pt x="0" y="24069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061851" y="0"/>
                </a:lnTo>
                <a:cubicBezTo>
                  <a:pt x="6130431" y="0"/>
                  <a:pt x="6186311" y="55880"/>
                  <a:pt x="6186311" y="124460"/>
                </a:cubicBezTo>
                <a:lnTo>
                  <a:pt x="6186311" y="2406902"/>
                </a:lnTo>
                <a:cubicBezTo>
                  <a:pt x="6186311" y="2475482"/>
                  <a:pt x="6130431" y="2531362"/>
                  <a:pt x="6061851" y="2531362"/>
                </a:cubicBezTo>
                <a:close/>
              </a:path>
            </a:pathLst>
          </a:custGeom>
          <a:solidFill>
            <a:srgbClr val="B8D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049503" y="2240369"/>
            <a:ext cx="9165378" cy="302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Об организации работы по повышению функциональной грамотности</a:t>
            </a:r>
            <a:endParaRPr sz="5400" b="1" i="0" u="none" strike="noStrike" cap="none">
              <a:solidFill>
                <a:srgbClr val="0F3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028700" y="8205794"/>
            <a:ext cx="8881779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ГБУ РЦРО</a:t>
            </a:r>
            <a:endParaRPr sz="2800" b="0" i="0" u="none" strike="noStrike" cap="none">
              <a:solidFill>
                <a:srgbClr val="0F3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" descr="Image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10896600" y="-266700"/>
            <a:ext cx="10736942" cy="107369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43100"/>
            <a:ext cx="172212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57200" y="2324100"/>
            <a:ext cx="17297400" cy="714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0000" marR="0" lvl="0" indent="-180000" algn="just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-"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Федеральный закон от 29 декабря 2012 года № 273-ФЗ «Об образовании в Российской Федерации» (с изменениями и дополнениями).</a:t>
            </a:r>
            <a:endParaRPr dirty="0"/>
          </a:p>
          <a:p>
            <a:pPr marL="180000" marR="0" lvl="0" indent="-103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-Указ Президента Российской Федерации  от 07 мая 2018 г. № 204 «О национальных целях  и стратегических задачах развития Российской Федерации на период до 2024 года».</a:t>
            </a:r>
            <a:endParaRPr dirty="0"/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Министерства просвещения РФ от 31.05.2021 № 287  «Об утверждении федерального государственного образовательного стандарта основного общего образования».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Министерства просвещения РФ от 31.05.2021 № 286 «Об утверждении федерального государственного образовательного стандарта начального общего образования».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8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министерства образования Оренбургской области от 17 сентября 2021 года №01-21/1502 «Об организации работы по повышению функциональной грамотности».</a:t>
            </a:r>
            <a:endParaRPr sz="3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66800" y="419100"/>
            <a:ext cx="16154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НОРМАТИВНЫЕ ПРАВОВЫЕ ОСНОВЫ ОРГАНИЗАЦИИ РАБОТЫ ПО ФОРМИРОВАНИЮ ФУНКЦИОНАЛЬНОЙ ГРАМОТНОСТИ</a:t>
            </a:r>
            <a:endParaRPr sz="36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/>
        </p:nvSpPr>
        <p:spPr>
          <a:xfrm>
            <a:off x="16969175" y="241513"/>
            <a:ext cx="1079105" cy="53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137125" rIns="137125" bIns="1371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D2B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9"/>
          <p:cNvCxnSpPr/>
          <p:nvPr/>
        </p:nvCxnSpPr>
        <p:spPr>
          <a:xfrm>
            <a:off x="2630033" y="-4450"/>
            <a:ext cx="0" cy="906401"/>
          </a:xfrm>
          <a:prstGeom prst="straightConnector1">
            <a:avLst/>
          </a:prstGeom>
          <a:noFill/>
          <a:ln w="9525" cap="flat" cmpd="sng">
            <a:solidFill>
              <a:srgbClr val="2D2B8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9"/>
          <p:cNvCxnSpPr/>
          <p:nvPr/>
        </p:nvCxnSpPr>
        <p:spPr>
          <a:xfrm>
            <a:off x="17213972" y="883778"/>
            <a:ext cx="1070816" cy="2"/>
          </a:xfrm>
          <a:prstGeom prst="straightConnector1">
            <a:avLst/>
          </a:prstGeom>
          <a:noFill/>
          <a:ln w="9525" cap="flat" cmpd="sng">
            <a:solidFill>
              <a:srgbClr val="2D2B8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7" y="10186382"/>
            <a:ext cx="18288000" cy="146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/>
          <p:nvPr/>
        </p:nvSpPr>
        <p:spPr>
          <a:xfrm>
            <a:off x="-30957" y="8053388"/>
            <a:ext cx="18288002" cy="14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4158105" y="8410623"/>
            <a:ext cx="2631282" cy="147639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9257863" y="8422805"/>
            <a:ext cx="3221282" cy="14329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206130" y="8420226"/>
            <a:ext cx="3019757" cy="138036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6713885" y="8410623"/>
            <a:ext cx="2631282" cy="147639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3728105" y="9170732"/>
            <a:ext cx="292280" cy="490755"/>
          </a:xfrm>
          <a:prstGeom prst="chevron">
            <a:avLst>
              <a:gd name="adj" fmla="val 50000"/>
            </a:avLst>
          </a:prstGeom>
          <a:solidFill>
            <a:srgbClr val="9ED442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6370529" y="9159570"/>
            <a:ext cx="292280" cy="490755"/>
          </a:xfrm>
          <a:prstGeom prst="chevron">
            <a:avLst>
              <a:gd name="adj" fmla="val 50000"/>
            </a:avLst>
          </a:prstGeom>
          <a:solidFill>
            <a:srgbClr val="43D1A1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9299152" y="9159570"/>
            <a:ext cx="292280" cy="490755"/>
          </a:xfrm>
          <a:prstGeom prst="chevron">
            <a:avLst>
              <a:gd name="adj" fmla="val 50000"/>
            </a:avLst>
          </a:prstGeom>
          <a:solidFill>
            <a:srgbClr val="40D4E2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1979544" y="9170732"/>
            <a:ext cx="438161" cy="490755"/>
          </a:xfrm>
          <a:prstGeom prst="chevron">
            <a:avLst>
              <a:gd name="adj" fmla="val 50000"/>
            </a:avLst>
          </a:prstGeom>
          <a:solidFill>
            <a:srgbClr val="40A7E1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280874" y="8208626"/>
            <a:ext cx="488028" cy="482004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2135245" y="7989820"/>
            <a:ext cx="931178" cy="931178"/>
          </a:xfrm>
          <a:prstGeom prst="ellipse">
            <a:avLst/>
          </a:prstGeom>
          <a:solidFill>
            <a:srgbClr val="9ED442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2343828" y="8181803"/>
            <a:ext cx="488028" cy="482004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4884463" y="7989820"/>
            <a:ext cx="931178" cy="931178"/>
          </a:xfrm>
          <a:prstGeom prst="ellipse">
            <a:avLst/>
          </a:prstGeom>
          <a:solidFill>
            <a:srgbClr val="43D1A1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5106036" y="8141732"/>
            <a:ext cx="488028" cy="482004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7661113" y="7989820"/>
            <a:ext cx="931178" cy="931178"/>
          </a:xfrm>
          <a:prstGeom prst="ellipse">
            <a:avLst/>
          </a:prstGeom>
          <a:solidFill>
            <a:srgbClr val="40D4E2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7832169" y="8206016"/>
            <a:ext cx="488028" cy="482004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10628428" y="7989820"/>
            <a:ext cx="931178" cy="931178"/>
          </a:xfrm>
          <a:prstGeom prst="ellipse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10861287" y="8193441"/>
            <a:ext cx="488028" cy="482004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2694806" y="368245"/>
            <a:ext cx="15044081" cy="534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D2B8D"/>
                </a:solidFill>
                <a:latin typeface="Calibri"/>
                <a:ea typeface="Calibri"/>
                <a:cs typeface="Calibri"/>
                <a:sym typeface="Calibri"/>
              </a:rPr>
              <a:t>Вхождение РФ в число десяти ведущих стран мира по качеству общего образования</a:t>
            </a:r>
            <a:endParaRPr sz="3000">
              <a:solidFill>
                <a:srgbClr val="2D2B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464248" y="9019198"/>
            <a:ext cx="2327781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2021 – 2022 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учебный год </a:t>
            </a:r>
            <a:endParaRPr sz="12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(5 – 6 классы)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4097640" y="9038014"/>
            <a:ext cx="2327781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2022 – 2023 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учебный год </a:t>
            </a:r>
            <a:endParaRPr sz="12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(6 – 7 классы)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6916274" y="9011705"/>
            <a:ext cx="2327781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2023 – 2024 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учебный год </a:t>
            </a:r>
            <a:endParaRPr sz="12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(7 – 8 классы)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9836997" y="9022097"/>
            <a:ext cx="2327781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21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2024 – 2025 </a:t>
            </a:r>
            <a:endParaRPr sz="21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учебный год </a:t>
            </a:r>
            <a:endParaRPr sz="12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(8 – 9 классы)</a:t>
            </a: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687611" y="1238502"/>
            <a:ext cx="12051935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НАПРИМЕР</a:t>
            </a:r>
            <a:r>
              <a:rPr lang="ru-RU" sz="1800" b="1">
                <a:solidFill>
                  <a:srgbClr val="0073B8"/>
                </a:solidFill>
                <a:latin typeface="Calibri"/>
                <a:ea typeface="Calibri"/>
                <a:cs typeface="Calibri"/>
                <a:sym typeface="Calibri"/>
              </a:rPr>
              <a:t> ВАРИАНТЫ РЕАЛИЗАЦИИ. Внеурочная деятельность/часть учебного плана</a:t>
            </a:r>
            <a:endParaRPr/>
          </a:p>
        </p:txBody>
      </p:sp>
      <p:sp>
        <p:nvSpPr>
          <p:cNvPr id="237" name="Google Shape;237;p9"/>
          <p:cNvSpPr/>
          <p:nvPr/>
        </p:nvSpPr>
        <p:spPr>
          <a:xfrm>
            <a:off x="13328469" y="1549733"/>
            <a:ext cx="4200288" cy="7941030"/>
          </a:xfrm>
          <a:prstGeom prst="rect">
            <a:avLst/>
          </a:prstGeom>
          <a:solidFill>
            <a:srgbClr val="0073B8">
              <a:alpha val="49803"/>
            </a:srgbClr>
          </a:solidFill>
          <a:ln w="25400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13421544" y="3468239"/>
            <a:ext cx="4073997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Подготовка к международному исследованию PISA </a:t>
            </a:r>
            <a:endParaRPr sz="18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4061083" y="7056473"/>
            <a:ext cx="2662547" cy="6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70084" y="1882619"/>
            <a:ext cx="2643188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/>
          <p:nvPr/>
        </p:nvSpPr>
        <p:spPr>
          <a:xfrm>
            <a:off x="990600" y="5143500"/>
            <a:ext cx="2291228" cy="509964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УЧЕБНАЯ ЧЕТВЕРТЬ </a:t>
            </a:r>
            <a:endParaRPr sz="20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(сентябрь – октябрь)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3124200" y="5219700"/>
            <a:ext cx="3824299" cy="509965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ЧИТАТЕЛЬСКАЯ ГРАМОТНОСТЬ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ФИНАНСОВАЯ ГРАМОТНОСТЬ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838200" y="6057900"/>
            <a:ext cx="2291229" cy="509964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II УЧЕБНАЯ ЧЕТВЕРТЬ </a:t>
            </a:r>
            <a:endParaRPr sz="18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(ноябрь – декабрь)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3124200" y="6057900"/>
            <a:ext cx="3824299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ЕСТЕСТВЕННО-НАУЧНАЯ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ГРАМОТНОСТЬ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838200" y="7124700"/>
            <a:ext cx="2291229" cy="509964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III – IV УЧЕБНЫЕ ЧЕТВЕРТИ </a:t>
            </a:r>
            <a:endParaRPr sz="18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(январь – май)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3124200" y="7048500"/>
            <a:ext cx="3827069" cy="675610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МАТЕМАТИЧЕСКАЯ ГРАМОТНОСТЬ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 КРЕАТИВНОЕ МЫШЛЕНИЕ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410254" y="2763649"/>
            <a:ext cx="6752546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3B8"/>
                </a:solidFill>
                <a:latin typeface="Calibri"/>
                <a:ea typeface="Calibri"/>
                <a:cs typeface="Calibri"/>
                <a:sym typeface="Calibri"/>
              </a:rPr>
              <a:t>Внеурочная деятельность/курсы по выбору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73B8"/>
                </a:solidFill>
                <a:latin typeface="Calibri"/>
                <a:ea typeface="Calibri"/>
                <a:cs typeface="Calibri"/>
                <a:sym typeface="Calibri"/>
              </a:rPr>
              <a:t>1 час в неделю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73B8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7685926" y="3336205"/>
            <a:ext cx="434372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73B8"/>
                </a:solidFill>
                <a:latin typeface="Calibri"/>
                <a:ea typeface="Calibri"/>
                <a:cs typeface="Calibri"/>
                <a:sym typeface="Calibri"/>
              </a:rPr>
              <a:t>Включение в тематическое планирование конкретных предметов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Решение заданий в формате международных исследований качества образования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(не менее 3 часов в четверть):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ts val="1320"/>
              <a:buFont typeface="Libre Franklin"/>
              <a:buChar char="►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решение, разбор;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ts val="1320"/>
              <a:buFont typeface="Libre Franklin"/>
              <a:buChar char="►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в группах;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3B8"/>
              </a:buClr>
              <a:buSzPts val="1320"/>
              <a:buFont typeface="Libre Franklin"/>
              <a:buChar char="►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самостоятельно с рефлексией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7690313" y="2763675"/>
            <a:ext cx="4047004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73B8"/>
                </a:solidFill>
                <a:latin typeface="Calibri"/>
                <a:ea typeface="Calibri"/>
                <a:cs typeface="Calibri"/>
                <a:sym typeface="Calibri"/>
              </a:rPr>
              <a:t>Часть учебного плана </a:t>
            </a:r>
            <a:endParaRPr sz="3200" b="1">
              <a:solidFill>
                <a:srgbClr val="007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228600" y="6972300"/>
            <a:ext cx="584074" cy="8147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381000" y="7200900"/>
            <a:ext cx="338950" cy="334766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7467600" y="2781300"/>
            <a:ext cx="5009464" cy="4981014"/>
          </a:xfrm>
          <a:prstGeom prst="rect">
            <a:avLst/>
          </a:prstGeom>
          <a:noFill/>
          <a:ln w="25400" cap="flat" cmpd="sng">
            <a:solidFill>
              <a:srgbClr val="40A7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 rot="5400000">
            <a:off x="2866997" y="2364677"/>
            <a:ext cx="194853" cy="327170"/>
          </a:xfrm>
          <a:prstGeom prst="chevron">
            <a:avLst>
              <a:gd name="adj" fmla="val 50000"/>
            </a:avLst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9"/>
          <p:cNvCxnSpPr/>
          <p:nvPr/>
        </p:nvCxnSpPr>
        <p:spPr>
          <a:xfrm rot="10800000">
            <a:off x="2965740" y="2260693"/>
            <a:ext cx="0" cy="326270"/>
          </a:xfrm>
          <a:prstGeom prst="straightConnector1">
            <a:avLst/>
          </a:prstGeom>
          <a:noFill/>
          <a:ln w="28575" cap="flat" cmpd="sng">
            <a:solidFill>
              <a:srgbClr val="40A7E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9"/>
          <p:cNvCxnSpPr/>
          <p:nvPr/>
        </p:nvCxnSpPr>
        <p:spPr>
          <a:xfrm>
            <a:off x="2954731" y="2260693"/>
            <a:ext cx="1427799" cy="0"/>
          </a:xfrm>
          <a:prstGeom prst="straightConnector1">
            <a:avLst/>
          </a:prstGeom>
          <a:noFill/>
          <a:ln w="28575" cap="flat" cmpd="sng">
            <a:solidFill>
              <a:srgbClr val="40A7E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9"/>
          <p:cNvSpPr/>
          <p:nvPr/>
        </p:nvSpPr>
        <p:spPr>
          <a:xfrm rot="5400000">
            <a:off x="9103189" y="2364677"/>
            <a:ext cx="194853" cy="327170"/>
          </a:xfrm>
          <a:prstGeom prst="chevron">
            <a:avLst>
              <a:gd name="adj" fmla="val 50000"/>
            </a:avLst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9"/>
          <p:cNvCxnSpPr/>
          <p:nvPr/>
        </p:nvCxnSpPr>
        <p:spPr>
          <a:xfrm rot="10800000">
            <a:off x="9201932" y="2260693"/>
            <a:ext cx="0" cy="326270"/>
          </a:xfrm>
          <a:prstGeom prst="straightConnector1">
            <a:avLst/>
          </a:prstGeom>
          <a:noFill/>
          <a:ln w="28575" cap="flat" cmpd="sng">
            <a:solidFill>
              <a:srgbClr val="40A7E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9"/>
          <p:cNvCxnSpPr/>
          <p:nvPr/>
        </p:nvCxnSpPr>
        <p:spPr>
          <a:xfrm>
            <a:off x="7782225" y="2260693"/>
            <a:ext cx="1427799" cy="0"/>
          </a:xfrm>
          <a:prstGeom prst="straightConnector1">
            <a:avLst/>
          </a:prstGeom>
          <a:noFill/>
          <a:ln w="28575" cap="flat" cmpd="sng">
            <a:solidFill>
              <a:srgbClr val="40A7E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Google Shape;259;p9"/>
          <p:cNvSpPr/>
          <p:nvPr/>
        </p:nvSpPr>
        <p:spPr>
          <a:xfrm>
            <a:off x="228600" y="5905500"/>
            <a:ext cx="584074" cy="8147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228600" y="4838700"/>
            <a:ext cx="584074" cy="8147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304800" y="6134100"/>
            <a:ext cx="338950" cy="334766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81000" y="5067300"/>
            <a:ext cx="338950" cy="334766"/>
          </a:xfrm>
          <a:custGeom>
            <a:avLst/>
            <a:gdLst/>
            <a:ahLst/>
            <a:cxnLst/>
            <a:rect l="l" t="t" r="r" b="b"/>
            <a:pathLst>
              <a:path w="1894" h="1864" extrusionOk="0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4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8382000" y="876300"/>
            <a:ext cx="87909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cap="none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РОССИЙСКИЕ И МЕЖДУНАРОДНЫЕ СРАВНИТЕЛЬНЫЕ ИССЛЕДОВАНИЯ В СФЕРЕ ОБРАЗОВАНИЯ</a:t>
            </a:r>
            <a:endParaRPr sz="3200" cap="none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95300"/>
            <a:ext cx="6784848" cy="914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4"/>
          <p:cNvGraphicFramePr/>
          <p:nvPr/>
        </p:nvGraphicFramePr>
        <p:xfrm>
          <a:off x="8686800" y="3848100"/>
          <a:ext cx="8710875" cy="1828800"/>
        </p:xfrm>
        <a:graphic>
          <a:graphicData uri="http://schemas.openxmlformats.org/drawingml/2006/table">
            <a:tbl>
              <a:tblPr firstRow="1" bandRow="1">
                <a:noFill/>
                <a:tableStyleId>{31DB3A0E-7F28-42EF-8859-393D38D1C124}</a:tableStyleId>
              </a:tblPr>
              <a:tblGrid>
                <a:gridCol w="2893375"/>
                <a:gridCol w="2908750"/>
                <a:gridCol w="290875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37" name="Google Shape;137;p4" descr="https://asou-mo.ru/upload/media/common_photo/0001/01/thumb_461_common_photo_942x501.jpeg"/>
          <p:cNvPicPr preferRelativeResize="0"/>
          <p:nvPr/>
        </p:nvPicPr>
        <p:blipFill rotWithShape="1">
          <a:blip r:embed="rId4">
            <a:alphaModFix/>
          </a:blip>
          <a:srcRect r="33974" b="19714"/>
          <a:stretch/>
        </p:blipFill>
        <p:spPr>
          <a:xfrm>
            <a:off x="11506200" y="3162300"/>
            <a:ext cx="2819400" cy="14659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4" descr="https://coko38.ru/images/newsimages/pisa2021/TIM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400" y="3162300"/>
            <a:ext cx="2667000" cy="14669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4" descr="PIRLS Archives | ФЕДЕРАЛЬНАЯ СЛУЖБА ПО НАДЗОРУ В СФЕРЕ ОБРАЗОВАНИЯ И НАУКИ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descr="PIRLS Archives | ФЕДЕРАЛЬНАЯ СЛУЖБА ПО НАДЗОРУ В СФЕРЕ ОБРАЗОВАНИЯ И НАУК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9000" y="3162300"/>
            <a:ext cx="2514600" cy="144869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aphicFrame>
        <p:nvGraphicFramePr>
          <p:cNvPr id="141" name="Google Shape;141;p4"/>
          <p:cNvGraphicFramePr/>
          <p:nvPr/>
        </p:nvGraphicFramePr>
        <p:xfrm>
          <a:off x="7391400" y="4991100"/>
          <a:ext cx="10467975" cy="4635500"/>
        </p:xfrm>
        <a:graphic>
          <a:graphicData uri="http://schemas.openxmlformats.org/drawingml/2006/table">
            <a:tbl>
              <a:tblPr>
                <a:noFill/>
                <a:tableStyleId>{5CA6C3BE-5C51-4710-99EE-29C056169D98}</a:tableStyleId>
              </a:tblPr>
              <a:tblGrid>
                <a:gridCol w="5943600"/>
                <a:gridCol w="4524375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чтения в целях:</a:t>
                      </a:r>
                      <a:endParaRPr sz="2000" u="none" strike="noStrike" cap="none" dirty="0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приобретения читательского литературного опыта</a:t>
                      </a:r>
                      <a:endParaRPr sz="20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освоения и использования информации</a:t>
                      </a:r>
                      <a:endParaRPr sz="20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PIRLS </a:t>
                      </a: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класс, один раз в 5 лет,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2001, 2006, 2011, 2016, 2021, 2026… </a:t>
                      </a:r>
                      <a:endParaRPr sz="2000" u="none" strike="noStrike" cap="none" dirty="0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математики и естественно-научных предметов:</a:t>
                      </a:r>
                      <a:endParaRPr sz="2000" u="none" strike="noStrike" cap="none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всех общеобразовательных курсов (4, 8 классы)</a:t>
                      </a:r>
                      <a:endParaRPr sz="20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углублённых курсов математики и физики (11 класс)</a:t>
                      </a:r>
                      <a:endParaRPr sz="20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TIMSS 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 8 и 11 классы, один раз в 4 года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1995,…, 2015, 2019, 2023, 2027…</a:t>
                      </a:r>
                      <a:endParaRPr sz="2000" u="none" strike="noStrike" cap="none"/>
                    </a:p>
                  </a:txBody>
                  <a:tcPr marL="95250" marR="9525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</a:t>
                      </a:r>
                      <a:endParaRPr sz="2000" u="none" strike="noStrike" cap="none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  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15-летние обучающиеся, один раз в 3 года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2000,…, 2015, 2018, 2022, 2025…</a:t>
                      </a:r>
                      <a:endParaRPr sz="2000" u="none" strike="noStrike" cap="none" dirty="0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70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244061"/>
                </a:solidFill>
              </a:rPr>
              <a:t>Функциональная грамотность</a:t>
            </a:r>
            <a:endParaRPr b="1">
              <a:solidFill>
                <a:srgbClr val="244061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3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000"/>
              <a:buChar char="•"/>
            </a:pPr>
            <a:r>
              <a:rPr lang="ru-RU" sz="3000" b="1" dirty="0">
                <a:solidFill>
                  <a:srgbClr val="244061"/>
                </a:solidFill>
              </a:rPr>
              <a:t>Функциональная грамотность</a:t>
            </a:r>
            <a:r>
              <a:rPr lang="ru-RU" sz="3000" dirty="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44061"/>
              </a:buClr>
              <a:buSzPts val="3000"/>
              <a:buChar char="•"/>
            </a:pPr>
            <a:r>
              <a:rPr lang="ru-RU" sz="3000" b="1" dirty="0">
                <a:solidFill>
                  <a:srgbClr val="244061"/>
                </a:solidFill>
              </a:rPr>
              <a:t>Функциональная грамотность</a:t>
            </a:r>
            <a:r>
              <a:rPr lang="ru-RU" sz="3000" dirty="0"/>
              <a:t> — это выработанная в процессе учебной и практической деятельности способность к компетентному и эффективному действию, умение находить оптимальные способы решения проблем, возникающих в ходе практической деятельности, и воплощать найденные решения.</a:t>
            </a:r>
            <a:endParaRPr sz="3000" dirty="0"/>
          </a:p>
        </p:txBody>
      </p:sp>
      <p:grpSp>
        <p:nvGrpSpPr>
          <p:cNvPr id="114" name="Google Shape;114;p3"/>
          <p:cNvGrpSpPr/>
          <p:nvPr/>
        </p:nvGrpSpPr>
        <p:grpSpPr>
          <a:xfrm>
            <a:off x="9221269" y="1828911"/>
            <a:ext cx="8760860" cy="8343677"/>
            <a:chOff x="1069" y="114411"/>
            <a:chExt cx="8760860" cy="8343677"/>
          </a:xfrm>
        </p:grpSpPr>
        <p:sp>
          <p:nvSpPr>
            <p:cNvPr id="115" name="Google Shape;115;p3"/>
            <p:cNvSpPr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Математическая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Естественнонаучная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Финансовая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Читательская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Глобальные компетенции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Креативное мышление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/>
          <p:nvPr/>
        </p:nvSpPr>
        <p:spPr>
          <a:xfrm>
            <a:off x="8610600" y="3314700"/>
            <a:ext cx="8382000" cy="80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l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ФГАОУ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ДПО «Академия </a:t>
            </a:r>
            <a:r>
              <a:rPr lang="ru-RU" sz="2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Минпросвещения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России»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33400" y="3238500"/>
            <a:ext cx="8297498" cy="80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l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ФГБНУ «Институт стратегии развития образования РАО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 rot="5400000">
            <a:off x="7671748" y="-3518848"/>
            <a:ext cx="838201" cy="11152497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0"/>
          </a:gra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3962400" y="1790700"/>
            <a:ext cx="8171409" cy="5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ФЕДЕРАЛЬНЫЙ УРОВЕНЬ</a:t>
            </a: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304800" y="6438900"/>
            <a:ext cx="15620999" cy="41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cap="none" dirty="0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ИНФРАСТРУКТУРА МЕТОДИЧЕСКОГО СОПРОВОЖДЕНИЯ</a:t>
            </a:r>
            <a:endParaRPr dirty="0"/>
          </a:p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cap="none" dirty="0">
              <a:solidFill>
                <a:srgbClr val="1BAFD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ЦНППМПР, ИНО ФГБОУ ВО «ОГПУ»</a:t>
            </a:r>
            <a:endParaRPr dirty="0"/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муниципальные методические службы</a:t>
            </a:r>
            <a:endParaRPr dirty="0"/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опорные школы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региональные ассоциации учителей- предметников</a:t>
            </a:r>
            <a:endParaRPr dirty="0"/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районные и городские методические объединения</a:t>
            </a:r>
            <a:endParaRPr dirty="0"/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учителя </a:t>
            </a: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3119367" y="2617338"/>
            <a:ext cx="978349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МИНИСТЕРСТВО ПРОСВЕЩЕНИЯ РФ</a:t>
            </a:r>
            <a:endParaRPr/>
          </a:p>
        </p:txBody>
      </p:sp>
      <p:sp>
        <p:nvSpPr>
          <p:cNvPr id="199" name="Google Shape;199;p5"/>
          <p:cNvSpPr/>
          <p:nvPr/>
        </p:nvSpPr>
        <p:spPr>
          <a:xfrm rot="5400000">
            <a:off x="8198920" y="-921820"/>
            <a:ext cx="1003056" cy="11152497"/>
          </a:xfrm>
          <a:prstGeom prst="chevron">
            <a:avLst>
              <a:gd name="adj" fmla="val 15517"/>
            </a:avLst>
          </a:prstGeom>
          <a:gradFill>
            <a:gsLst>
              <a:gs pos="0">
                <a:srgbClr val="1BAFD1"/>
              </a:gs>
              <a:gs pos="100000">
                <a:srgbClr val="0461C0"/>
              </a:gs>
            </a:gsLst>
            <a:lin ang="5400000" scaled="0"/>
          </a:gradFill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4114800" y="4533900"/>
            <a:ext cx="8171409" cy="54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РЕГИОНАЛЬНЫЙ УРОВЕНЬ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0" y="0"/>
            <a:ext cx="16494651" cy="143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Инфраструктура формирования и оценки функциональной грамотности</a:t>
            </a:r>
            <a:endParaRPr sz="3000" b="1" dirty="0">
              <a:solidFill>
                <a:srgbClr val="0072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228600" y="4229100"/>
            <a:ext cx="16084188" cy="6057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3581400" y="5219700"/>
            <a:ext cx="978349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МИНИСТЕРСТВО ОБРАЗОВАНИЯ ОРЕНБУРГСКОЙ ОБЛАСТИ</a:t>
            </a:r>
            <a:endParaRPr sz="2000" b="1">
              <a:solidFill>
                <a:srgbClr val="1BAF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838200" y="5676900"/>
            <a:ext cx="14935201" cy="5693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ГБУ РЦРО</a:t>
            </a:r>
            <a:endParaRPr sz="2800" dirty="0">
              <a:solidFill>
                <a:srgbClr val="0944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4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685800" y="4953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</a:pPr>
            <a:r>
              <a:rPr lang="ru-RU" sz="3200">
                <a:solidFill>
                  <a:srgbClr val="244061"/>
                </a:solidFill>
              </a:rPr>
              <a:t>Информационно-методические ресурсы</a:t>
            </a:r>
            <a:endParaRPr sz="3200">
              <a:solidFill>
                <a:srgbClr val="244061"/>
              </a:solidFill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3"/>
          </p:nvPr>
        </p:nvSpPr>
        <p:spPr>
          <a:xfrm>
            <a:off x="10591800" y="571500"/>
            <a:ext cx="64039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ru-RU" sz="3200">
                <a:solidFill>
                  <a:srgbClr val="C00000"/>
                </a:solidFill>
              </a:rPr>
              <a:t>Банки тренировочных заданий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4"/>
          </p:nvPr>
        </p:nvSpPr>
        <p:spPr>
          <a:xfrm>
            <a:off x="10439400" y="1866900"/>
            <a:ext cx="6708775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3"/>
              </a:rPr>
              <a:t>https://fg.resh.edu.ru/</a:t>
            </a:r>
            <a:r>
              <a:rPr lang="ru-RU" sz="3200"/>
              <a:t>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/>
              <a:t>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4"/>
              </a:rPr>
              <a:t>https://fipi.ru/otkrytyy-bank-zadaniy-dlya-otsenki-yestestvennonauchnoy-gramotnosti</a:t>
            </a:r>
            <a:endParaRPr sz="32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/>
              <a:t>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5"/>
              </a:rPr>
              <a:t>http://skiv.instrao.ru/bank-zadaniy/</a:t>
            </a:r>
            <a:endParaRPr sz="3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156" name="Google Shape;156;p7"/>
          <p:cNvSpPr/>
          <p:nvPr/>
        </p:nvSpPr>
        <p:spPr>
          <a:xfrm>
            <a:off x="0" y="0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0" y="-138499"/>
            <a:ext cx="1828800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B27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7" descr="Логотип РЭШ">
            <a:hlinkClick r:id="rId6"/>
          </p:cNvPr>
          <p:cNvSpPr/>
          <p:nvPr/>
        </p:nvSpPr>
        <p:spPr>
          <a:xfrm>
            <a:off x="134938" y="-2428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 descr="МБОУ ООШ 171 Российская электронная школ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588828"/>
            <a:ext cx="3962400" cy="169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 descr="ФГБНУ &amp;quot;Институт стратегии развития образования РАО&amp;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2800" y="8191500"/>
            <a:ext cx="6518275" cy="171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body" idx="2"/>
          </p:nvPr>
        </p:nvSpPr>
        <p:spPr>
          <a:xfrm>
            <a:off x="1310275" y="1796250"/>
            <a:ext cx="8153400" cy="5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28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/>
              <a:t>Министерство образования Оренбургской области: </a:t>
            </a:r>
            <a:r>
              <a:rPr lang="ru-RU" sz="3000" u="sng">
                <a:solidFill>
                  <a:schemeClr val="hlink"/>
                </a:solidFill>
                <a:hlinkClick r:id="rId9"/>
              </a:rPr>
              <a:t>https://minobr.orb.ru/activity/10432/</a:t>
            </a:r>
            <a:endParaRPr sz="3000"/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/>
              <a:t>ИСРО РАО: </a:t>
            </a:r>
            <a:r>
              <a:rPr lang="ru-RU" sz="3000" u="sng">
                <a:solidFill>
                  <a:schemeClr val="hlink"/>
                </a:solidFill>
                <a:hlinkClick r:id="rId10"/>
              </a:rPr>
              <a:t>http://skiv.instrao.ru/</a:t>
            </a:r>
            <a:endParaRPr sz="300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 u="sng">
                <a:solidFill>
                  <a:schemeClr val="hlink"/>
                </a:solidFill>
                <a:hlinkClick r:id="rId11"/>
              </a:rPr>
              <a:t>https://edsoo.ru/Funkcionalnaya_gramotnost.htm</a:t>
            </a:r>
            <a:endParaRPr sz="30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/>
              <a:t>Академия Минпросвещения России (Марафон функциональной грамотности):  </a:t>
            </a: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000" u="sng">
                <a:solidFill>
                  <a:schemeClr val="hlink"/>
                </a:solidFill>
                <a:hlinkClick r:id="rId12"/>
              </a:rPr>
              <a:t>https://apkpro.ru/news/prodolzhaetsyamarafonfunktsionalnoygramotnostivuchitelskoyakademii/</a:t>
            </a:r>
            <a:r>
              <a:rPr lang="ru-RU" sz="3000"/>
              <a:t> </a:t>
            </a:r>
            <a:endParaRPr sz="300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000"/>
              <a:t>ГБУ РЦРО: </a:t>
            </a:r>
            <a:r>
              <a:rPr lang="ru-RU" sz="3000" u="sng">
                <a:solidFill>
                  <a:schemeClr val="hlink"/>
                </a:solidFill>
                <a:hlinkClick r:id="rId13"/>
              </a:rPr>
              <a:t>http://rcro56.ru/page/104f8043-0f19-461a-be2b-b8a6890ad59e</a:t>
            </a:r>
            <a:r>
              <a:rPr lang="ru-RU" sz="3000"/>
              <a:t> </a:t>
            </a:r>
            <a:endParaRPr sz="30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62" name="Google Shape;162;p7" descr="504679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3600" y="8553586"/>
            <a:ext cx="1830388" cy="17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https://sdo.edu.orb.ru/img/school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10600" y="87249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415</Words>
  <Application>Microsoft Office PowerPoint</Application>
  <PresentationFormat>Произвольный</PresentationFormat>
  <Paragraphs>115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Open Sans Light</vt:lpstr>
      <vt:lpstr>Roboto</vt:lpstr>
      <vt:lpstr>Calibri</vt:lpstr>
      <vt:lpstr>Open Sans</vt:lpstr>
      <vt:lpstr>Libre Franklin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НА</dc:creator>
  <cp:lastModifiedBy>RePack by SPecialiST</cp:lastModifiedBy>
  <cp:revision>4</cp:revision>
  <dcterms:created xsi:type="dcterms:W3CDTF">2006-08-16T00:00:00Z</dcterms:created>
  <dcterms:modified xsi:type="dcterms:W3CDTF">2021-12-08T15:49:13Z</dcterms:modified>
</cp:coreProperties>
</file>