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36"/>
  </p:notesMasterIdLst>
  <p:sldIdLst>
    <p:sldId id="380" r:id="rId2"/>
    <p:sldId id="353" r:id="rId3"/>
    <p:sldId id="359" r:id="rId4"/>
    <p:sldId id="355" r:id="rId5"/>
    <p:sldId id="356" r:id="rId6"/>
    <p:sldId id="367" r:id="rId7"/>
    <p:sldId id="369" r:id="rId8"/>
    <p:sldId id="361" r:id="rId9"/>
    <p:sldId id="357" r:id="rId10"/>
    <p:sldId id="358" r:id="rId11"/>
    <p:sldId id="363" r:id="rId12"/>
    <p:sldId id="362" r:id="rId13"/>
    <p:sldId id="364" r:id="rId14"/>
    <p:sldId id="365" r:id="rId15"/>
    <p:sldId id="366" r:id="rId16"/>
    <p:sldId id="381" r:id="rId17"/>
    <p:sldId id="382" r:id="rId18"/>
    <p:sldId id="383" r:id="rId19"/>
    <p:sldId id="390" r:id="rId20"/>
    <p:sldId id="391" r:id="rId21"/>
    <p:sldId id="392" r:id="rId22"/>
    <p:sldId id="393" r:id="rId23"/>
    <p:sldId id="394" r:id="rId24"/>
    <p:sldId id="395" r:id="rId25"/>
    <p:sldId id="370" r:id="rId26"/>
    <p:sldId id="373" r:id="rId27"/>
    <p:sldId id="374" r:id="rId28"/>
    <p:sldId id="375" r:id="rId29"/>
    <p:sldId id="376" r:id="rId30"/>
    <p:sldId id="386" r:id="rId31"/>
    <p:sldId id="387" r:id="rId32"/>
    <p:sldId id="372" r:id="rId33"/>
    <p:sldId id="388" r:id="rId34"/>
    <p:sldId id="3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E7A5D-C2F2-46F9-A5B2-1A1AEBB98EBE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A295-2E7E-4812-A98A-864DCA69B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60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96200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09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29038"/>
            <a:ext cx="4038600" cy="2509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EB8C5-CFF5-4068-9D67-C02EE8D0E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696200" cy="719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09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29038"/>
            <a:ext cx="4038600" cy="2509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FB1A2-B50A-46F8-8507-5E9A9014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6BBED2-495C-4348-8ADF-6623AB580445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59910-BFCD-4A92-878D-5826039B5EB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1%82%D1%83%D1%82%D1%8C" TargetMode="External"/><Relationship Id="rId13" Type="http://schemas.openxmlformats.org/officeDocument/2006/relationships/hyperlink" Target="https://ru.wikipedia.org/wiki/%D0%AD%D0%BB%D0%B5%D0%BA%D1%82%D1%80%D0%BE%D1%8D%D0%BD%D0%B5%D1%80%D0%B3%D0%B8%D1%8F" TargetMode="External"/><Relationship Id="rId3" Type="http://schemas.openxmlformats.org/officeDocument/2006/relationships/hyperlink" Target="https://ru.wikipedia.org/wiki/%D0%A3%D0%B3%D0%BB%D0%B5%D0%BA%D0%B8%D1%81%D0%BB%D1%8B%D0%B9_%D0%B3%D0%B0%D0%B7" TargetMode="External"/><Relationship Id="rId7" Type="http://schemas.openxmlformats.org/officeDocument/2006/relationships/hyperlink" Target="https://ru.wikipedia.org/wiki/%D0%A1%D0%B2%D0%B8%D0%BD%D0%B5%D1%86" TargetMode="External"/><Relationship Id="rId12" Type="http://schemas.openxmlformats.org/officeDocument/2006/relationships/hyperlink" Target="https://ru.wikipedia.org/wiki/%D0%93%D0%BE%D1%80%D0%B5%D0%BD%D0%B8%D0%B5" TargetMode="External"/><Relationship Id="rId2" Type="http://schemas.openxmlformats.org/officeDocument/2006/relationships/hyperlink" Target="https://ru.wikipedia.org/wiki/%D0%9E%D0%BA%D1%80%D1%83%D0%B6%D0%B0%D1%8E%D1%89%D0%B0%D1%8F_%D1%81%D1%80%D0%B5%D0%B4%D0%B0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ru.wikipedia.org/wiki/%D0%9A%D0%B0%D0%B4%D0%BC%D0%B8%D0%B9" TargetMode="External"/><Relationship Id="rId11" Type="http://schemas.openxmlformats.org/officeDocument/2006/relationships/hyperlink" Target="https://ru.wikipedia.org/wiki/%D0%A2%D0%B2%D1%91%D1%80%D0%B4%D1%8B%D0%B5_%D0%B1%D1%8B%D1%82%D0%BE%D0%B2%D1%8B%D0%B5_%D0%BE%D1%82%D1%85%D0%BE%D0%B4%D1%8B" TargetMode="External"/><Relationship Id="rId5" Type="http://schemas.openxmlformats.org/officeDocument/2006/relationships/hyperlink" Target="https://ru.wikipedia.org/wiki/%D0%A2%D1%8F%D0%B6%D1%91%D0%BB%D1%8B%D0%B5_%D0%BC%D0%B5%D1%82%D0%B0%D0%BB%D0%BB%D1%8B" TargetMode="External"/><Relationship Id="rId10" Type="http://schemas.openxmlformats.org/officeDocument/2006/relationships/hyperlink" Target="https://ru.wikipedia.org/wiki/%D0%94%D0%B8%D0%BE%D0%BA%D1%81%D0%B8%D0%BD%D1%8B" TargetMode="External"/><Relationship Id="rId4" Type="http://schemas.openxmlformats.org/officeDocument/2006/relationships/hyperlink" Target="https://ru.wikipedia.org/wiki/%D0%9E%D0%BA%D1%81%D0%B8%D0%B4%D1%8B_%D0%B0%D0%B7%D0%BE%D1%82%D0%B0" TargetMode="External"/><Relationship Id="rId9" Type="http://schemas.openxmlformats.org/officeDocument/2006/relationships/hyperlink" Target="https://ru.wikipedia.org/wiki/%D0%A4%D1%83%D1%80%D0%B0%D0%BD" TargetMode="External"/><Relationship Id="rId1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ikc.by/ru/PISA/2-ex__pisa.pdf" TargetMode="External"/><Relationship Id="rId2" Type="http://schemas.openxmlformats.org/officeDocument/2006/relationships/hyperlink" Target="http://skiv.instrao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do.edu.orb.ru/index.php" TargetMode="External"/><Relationship Id="rId4" Type="http://schemas.openxmlformats.org/officeDocument/2006/relationships/hyperlink" Target="http://skiv.instrao.ru/bank-zadani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8592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функциональной математической грамотности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548718" cy="1400188"/>
          </a:xfrm>
        </p:spPr>
        <p:txBody>
          <a:bodyPr>
            <a:normAutofit lnSpcReduction="10000"/>
          </a:bodyPr>
          <a:lstStyle/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Завгороднева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Ю.А.,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математике МАОУ СОШ №2 п.Новоорск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215370" cy="449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Юлия\Desktop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153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1439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8343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1200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79057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735917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Утилизация отходов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928670"/>
            <a:ext cx="4210080" cy="5310205"/>
          </a:xfrm>
        </p:spPr>
        <p:txBody>
          <a:bodyPr/>
          <a:lstStyle/>
          <a:p>
            <a:pPr>
              <a:buNone/>
            </a:pPr>
            <a:r>
              <a:rPr lang="ru-RU" sz="1000" dirty="0" smtClean="0"/>
              <a:t>Вопрос 1/3</a:t>
            </a:r>
          </a:p>
          <a:p>
            <a:pPr>
              <a:buNone/>
            </a:pPr>
            <a:r>
              <a:rPr lang="ru-RU" sz="1000" b="0" i="1" dirty="0" smtClean="0"/>
              <a:t>Прочитайте текст «Утилизация отходов»,расположенный справа . Для ответа на вопрос отметьте нужный вариант ответа.</a:t>
            </a:r>
          </a:p>
          <a:p>
            <a:pPr lvl="1">
              <a:buNone/>
            </a:pP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Вторичным сырьём принято считать бытовые и производственные отходы, продукты жизнедеятельности человека и животных, которые могут быть использованы для дальнейшей переработки.   Важно! Вторичное сырьё может получиться из товаров, которые на упаковке имеют специальный знак в виде треугольника с тупыми углами и надписью о материале. Его называют «Петля Мебиуса»</a:t>
            </a:r>
          </a:p>
          <a:p>
            <a:pPr lvl="1">
              <a:buNone/>
            </a:pP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1">
              <a:buNone/>
            </a:pPr>
            <a:r>
              <a:rPr lang="ru-RU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Какая страна на первом месте по переработки отходов на вторичное сырье? Какой из приведенных ниже ответов соответствует результатам ,показанным на диаграмме?</a:t>
            </a:r>
          </a:p>
          <a:p>
            <a:pPr>
              <a:buFont typeface="Courier New" pitchFamily="49" charset="0"/>
              <a:buChar char="o"/>
            </a:pPr>
            <a:r>
              <a:rPr lang="ru-RU" sz="1000" dirty="0" smtClean="0"/>
              <a:t>Франция</a:t>
            </a:r>
          </a:p>
          <a:p>
            <a:pPr>
              <a:buFont typeface="Courier New" pitchFamily="49" charset="0"/>
              <a:buChar char="o"/>
            </a:pPr>
            <a:r>
              <a:rPr lang="ru-RU" sz="1000" dirty="0" smtClean="0"/>
              <a:t>Германия</a:t>
            </a:r>
          </a:p>
          <a:p>
            <a:pPr>
              <a:buFont typeface="Courier New" pitchFamily="49" charset="0"/>
              <a:buChar char="o"/>
            </a:pPr>
            <a:r>
              <a:rPr lang="ru-RU" sz="1000" dirty="0" smtClean="0"/>
              <a:t>Словения</a:t>
            </a:r>
          </a:p>
          <a:p>
            <a:pPr>
              <a:buFont typeface="Courier New" pitchFamily="49" charset="0"/>
              <a:buChar char="o"/>
            </a:pPr>
            <a:r>
              <a:rPr lang="ru-RU" sz="1000" dirty="0" smtClean="0"/>
              <a:t>Эстония</a:t>
            </a:r>
            <a:br>
              <a:rPr lang="ru-RU" sz="1000" dirty="0" smtClean="0"/>
            </a:br>
            <a:endParaRPr lang="ru-RU" sz="1000" b="0" i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928670"/>
            <a:ext cx="4500594" cy="2647968"/>
          </a:xfrm>
        </p:spPr>
        <p:txBody>
          <a:bodyPr/>
          <a:lstStyle/>
          <a:p>
            <a:r>
              <a:rPr lang="ru-RU" sz="1000" dirty="0" smtClean="0"/>
              <a:t>Утилизация отходов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– это полная ликвидация или повторное использование отходов для различных целей. В конечном результате получают энергию, материалы, сырье или топливо. </a:t>
            </a:r>
            <a:r>
              <a:rPr lang="ru-RU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Сжигание 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– один из самых эффективных и надежных методов обеззараживания и переработки отходов. Его применяют в отношении твердых, жидких и газообразных отходов. </a:t>
            </a:r>
            <a:r>
              <a:rPr lang="ru-RU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Компостирование 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этот способ представляет собой  разложение органических отходов микробами.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Захоронение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– такой метод утилизации применим в тех случаях, когда два вышеперечисленных невозможны, так как не позволяет сократить объемы отходов. Захоронение ведется в специальных полигонах. </a:t>
            </a:r>
            <a:r>
              <a:rPr lang="ru-RU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Переработка 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использование вторичного сырья 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 стекло, железо (</a:t>
            </a:r>
            <a:r>
              <a:rPr lang="ru-RU" sz="10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Fe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), бумага, алюминий (</a:t>
            </a:r>
            <a:r>
              <a:rPr lang="ru-RU" sz="10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Al</a:t>
            </a:r>
            <a:r>
              <a:rPr lang="ru-RU" sz="10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), ткань, пластик, асфальт.)</a:t>
            </a:r>
            <a:endParaRPr lang="ru-RU" sz="1000" dirty="0"/>
          </a:p>
        </p:txBody>
      </p:sp>
      <p:pic>
        <p:nvPicPr>
          <p:cNvPr id="6" name="Picture 2" descr="C:\Users\Татьяна\Documents\5ad0e90eb6e3e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494960"/>
            <a:ext cx="4643437" cy="2791559"/>
          </a:xfrm>
          <a:prstGeom prst="rect">
            <a:avLst/>
          </a:prstGeom>
          <a:noFill/>
        </p:spPr>
      </p:pic>
      <p:pic>
        <p:nvPicPr>
          <p:cNvPr id="3074" name="Picture 2" descr="C:\Users\Татьяна\Documents\petlya-mebi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641230" cy="62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792961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Утилизация отходов: оценка ответа на 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Правильный ответ –2 (Германия)  Этот ответ следует из анализа диаграммы, показывающего, что Германия, по сравнению с другими странами в утилизации отходов использует вторичное сырье  на первом месте(48%).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Описание</a:t>
            </a:r>
            <a:r>
              <a:rPr lang="ru-RU" sz="1600" dirty="0" smtClean="0">
                <a:solidFill>
                  <a:schemeClr val="tx1"/>
                </a:solidFill>
              </a:rPr>
              <a:t> : читать столбчатую диаграмму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Область математического содержания </a:t>
            </a:r>
            <a:r>
              <a:rPr lang="ru-RU" sz="1600" i="1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неопределенность и данные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Контекст: общественный (о</a:t>
            </a:r>
            <a:r>
              <a:rPr lang="ru-RU" sz="1600" dirty="0" smtClean="0">
                <a:solidFill>
                  <a:schemeClr val="tx1"/>
                </a:solidFill>
              </a:rPr>
              <a:t>кружающая среда)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Познавательный уровень : с</a:t>
            </a:r>
            <a:r>
              <a:rPr lang="ru-RU" sz="1600" dirty="0" smtClean="0">
                <a:solidFill>
                  <a:schemeClr val="tx1"/>
                </a:solidFill>
              </a:rPr>
              <a:t>редний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Формат вопроса: с</a:t>
            </a:r>
            <a:r>
              <a:rPr lang="ru-RU" sz="1600" dirty="0" smtClean="0">
                <a:solidFill>
                  <a:schemeClr val="tx1"/>
                </a:solidFill>
              </a:rPr>
              <a:t> простым множественным выбором ответа 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Ответ принимается полностью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1.  2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Ответ не принимается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0  Другие ответы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9  Ответ отсутствует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Утилизация отходов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/>
              <a:t>Вопрос 1/2</a:t>
            </a:r>
          </a:p>
          <a:p>
            <a:pPr>
              <a:buNone/>
            </a:pPr>
            <a:r>
              <a:rPr lang="ru-RU" sz="1100" b="0" i="1" dirty="0" smtClean="0"/>
              <a:t>Прочитайте текст «Утилизация отходов»,расположенный справа . Выпишите свой вариант ответа на вопрос.</a:t>
            </a:r>
          </a:p>
          <a:p>
            <a:pPr>
              <a:buNone/>
            </a:pPr>
            <a:endParaRPr lang="ru-RU" sz="1100" b="0" i="1" dirty="0" smtClean="0"/>
          </a:p>
          <a:p>
            <a:pPr>
              <a:buNone/>
            </a:pP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Переработка отходов ПЭТ производится механическим и физико-химическим методом. К первому способу преимущественно относят измельчение и используют для получения порошкообразного сырья и крошки для последующего литья. После измельчения ПЭТ не теряет свои химические свойства.</a:t>
            </a:r>
          </a:p>
          <a:p>
            <a:pPr>
              <a:buNone/>
            </a:pPr>
            <a:r>
              <a:rPr lang="ru-RU" sz="1100" b="0" dirty="0" smtClean="0"/>
              <a:t>Сколько кг. бутылок (пакетов) в год выбрасывает один житель большого города?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1066800"/>
            <a:ext cx="4186238" cy="10763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05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Полиэтилентерефталат (ПЭТ) - это прозрачный пластик, используемый для бутылок с водой или газированной водой. ПЭТ-бутылки относительно легко сортируются. Они также перерабатываются чаще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Татьяна\Documents\0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43116"/>
            <a:ext cx="4222754" cy="4095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786190"/>
            <a:ext cx="3571900" cy="11287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Утилизация отходов: оценка ответа на 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86808" cy="53578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Правильный ответ –99 кг. Этот вывод следует из анализа диаграммы, показывающего ,один житель города за год выбрасывает 300 кг мусора, а отходы ПЭТ составляют 33% других отходов. </a:t>
            </a:r>
          </a:p>
          <a:p>
            <a:pPr>
              <a:buFont typeface="Arial" pitchFamily="34" charset="0"/>
              <a:buChar char="•"/>
            </a:pPr>
            <a:endParaRPr lang="ru-RU" sz="1600" i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Описание</a:t>
            </a:r>
            <a:r>
              <a:rPr lang="ru-RU" sz="1600" dirty="0" smtClean="0">
                <a:solidFill>
                  <a:schemeClr val="tx1"/>
                </a:solidFill>
              </a:rPr>
              <a:t> : читать круговую  диаграмму , находить процент от числа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Область математического содержания : </a:t>
            </a:r>
            <a:r>
              <a:rPr lang="ru-RU" sz="1600" dirty="0" smtClean="0">
                <a:solidFill>
                  <a:schemeClr val="tx1"/>
                </a:solidFill>
              </a:rPr>
              <a:t>неопределенность и данные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Контекст: </a:t>
            </a:r>
            <a:r>
              <a:rPr lang="ru-RU" sz="1600" dirty="0" smtClean="0">
                <a:solidFill>
                  <a:schemeClr val="tx1"/>
                </a:solidFill>
              </a:rPr>
              <a:t>общественный (окружающая среда)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Познавательный уровень : с</a:t>
            </a:r>
            <a:r>
              <a:rPr lang="ru-RU" sz="1600" dirty="0" smtClean="0">
                <a:solidFill>
                  <a:schemeClr val="tx1"/>
                </a:solidFill>
              </a:rPr>
              <a:t>редний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Формат вопроса</a:t>
            </a:r>
            <a:r>
              <a:rPr lang="ru-RU" sz="1600" dirty="0" smtClean="0">
                <a:solidFill>
                  <a:schemeClr val="tx1"/>
                </a:solidFill>
              </a:rPr>
              <a:t>: с открытым ответом 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Ответ принимается полностью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1.  99 кг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Ответ не принимается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0  Другие ответы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9  Ответ отсутствует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Утилизация отходов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210080" cy="5381643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Вопрос 1/3</a:t>
            </a:r>
          </a:p>
          <a:p>
            <a:pPr>
              <a:buNone/>
            </a:pPr>
            <a:r>
              <a:rPr lang="ru-RU" sz="1200" b="0" i="1" dirty="0" smtClean="0"/>
              <a:t>Прочитайте текст «Утилизация отходов»,расположенный справа . Для ответа на вопрос отметьте нужный вариант ответа.</a:t>
            </a:r>
          </a:p>
          <a:p>
            <a:pPr>
              <a:buNone/>
            </a:pP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Степень воздействия мусоросжигательных заводов на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2" tooltip="Окружающая среда"/>
              </a:rPr>
              <a:t>окружающую среду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зависит в значительной мере от соблюдения правил сжигания ТКО. В дымовых газах содержится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3" tooltip="Углекислый газ"/>
              </a:rPr>
              <a:t>углекислый газ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4" tooltip="Оксиды азота"/>
              </a:rPr>
              <a:t>оксиды азота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и серы, соединения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5" tooltip="Тяжёлые металлы"/>
              </a:rPr>
              <a:t>тяжёлых металлов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6" tooltip="Кадмий"/>
              </a:rPr>
              <a:t>кадмия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7" tooltip="Свинец"/>
              </a:rPr>
              <a:t>свинца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8" tooltip="Ртуть"/>
              </a:rPr>
              <a:t>ртути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). Особое внимание привлекают выбросы токсичных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9" tooltip="Фуран"/>
              </a:rPr>
              <a:t>фуранов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а также </a:t>
            </a:r>
            <a:r>
              <a:rPr lang="ru-RU" sz="1100" b="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0" tooltip="Диоксины"/>
              </a:rPr>
              <a:t>диоксинов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100" b="0" dirty="0" smtClean="0"/>
              <a:t>На сколько процентов выброс диоксида серы в окружающую среду больше в </a:t>
            </a:r>
            <a:r>
              <a:rPr lang="ru-RU" sz="1100" b="0" dirty="0" err="1" smtClean="0"/>
              <a:t>Наро-Фоминске</a:t>
            </a:r>
            <a:r>
              <a:rPr lang="ru-RU" sz="1100" b="0" dirty="0" smtClean="0"/>
              <a:t>, чем в Люцерне (Швейцария) ? Ответ округлите до тысячных.</a:t>
            </a:r>
          </a:p>
          <a:p>
            <a:pPr>
              <a:buNone/>
            </a:pPr>
            <a:endParaRPr lang="ru-RU" sz="1100" b="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>
              <a:buFont typeface="+mj-lt"/>
              <a:buAutoNum type="alphaUcPeriod"/>
            </a:pPr>
            <a:r>
              <a:rPr lang="ru-RU" sz="1100" dirty="0" smtClean="0"/>
              <a:t>На 2,028%</a:t>
            </a:r>
          </a:p>
          <a:p>
            <a:pPr>
              <a:buFont typeface="+mj-lt"/>
              <a:buAutoNum type="alphaUcPeriod"/>
            </a:pPr>
            <a:r>
              <a:rPr lang="ru-RU" sz="1100" dirty="0" smtClean="0"/>
              <a:t>Не отличается</a:t>
            </a:r>
          </a:p>
          <a:p>
            <a:pPr>
              <a:buFont typeface="+mj-lt"/>
              <a:buAutoNum type="alphaUcPeriod"/>
            </a:pPr>
            <a:r>
              <a:rPr lang="ru-RU" sz="1100" dirty="0" smtClean="0"/>
              <a:t>На 0,103 %</a:t>
            </a:r>
          </a:p>
          <a:p>
            <a:pPr>
              <a:buFont typeface="+mj-lt"/>
              <a:buAutoNum type="alphaUcPeriod"/>
            </a:pPr>
            <a:r>
              <a:rPr lang="ru-RU" sz="1100" dirty="0" smtClean="0"/>
              <a:t>На 0,204%</a:t>
            </a:r>
          </a:p>
          <a:p>
            <a:pPr>
              <a:buFont typeface="+mj-lt"/>
              <a:buAutoNum type="alphaUcPeriod"/>
            </a:pPr>
            <a:r>
              <a:rPr lang="ru-RU" sz="1100" dirty="0" smtClean="0"/>
              <a:t>На 3,749%</a:t>
            </a:r>
            <a:endParaRPr lang="ru-RU" sz="11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857232"/>
            <a:ext cx="4643438" cy="1428760"/>
          </a:xfrm>
        </p:spPr>
        <p:txBody>
          <a:bodyPr/>
          <a:lstStyle/>
          <a:p>
            <a:r>
              <a:rPr lang="ru-RU" sz="1100" dirty="0" smtClean="0"/>
              <a:t>Мусоросжигательный завод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— предприятие, использующее технологию утилизации промышленных и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1" tooltip="Твёрдые бытовые отходы"/>
              </a:rPr>
              <a:t>твёрдых бытовых/коммунальных отходов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посредством термического разложения (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2" tooltip="Горение"/>
              </a:rPr>
              <a:t>сжигания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) в котлах или печах. Побочной функцией мусоросжигательных заводов является выработка тепловой и 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  <a:hlinkClick r:id="rId13" tooltip="Электроэнергия"/>
              </a:rPr>
              <a:t>электроэнергии</a:t>
            </a:r>
            <a:r>
              <a:rPr lang="ru-RU" sz="11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 за счёт использования теплоты</a:t>
            </a:r>
            <a:endParaRPr lang="ru-RU" sz="1100" dirty="0"/>
          </a:p>
        </p:txBody>
      </p:sp>
      <p:pic>
        <p:nvPicPr>
          <p:cNvPr id="6146" name="Picture 2" descr="C:\Users\Татьяна\Documents\DrUaUFxX0AE9-HC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00562" y="2428868"/>
            <a:ext cx="464343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Утилизация отходов: оценка ответа на 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Правильный ответ –С (0,103)  Этот ответ следует из анализа рисунка, показывающего, что в </a:t>
            </a:r>
            <a:r>
              <a:rPr lang="ru-RU" sz="1600" dirty="0" err="1" smtClean="0">
                <a:solidFill>
                  <a:schemeClr val="tx1"/>
                </a:solidFill>
              </a:rPr>
              <a:t>Наро-Фоминске</a:t>
            </a:r>
            <a:r>
              <a:rPr lang="ru-RU" sz="1600" dirty="0" smtClean="0">
                <a:solidFill>
                  <a:schemeClr val="tx1"/>
                </a:solidFill>
              </a:rPr>
              <a:t> 732 т/г  (700 тыс. т/г отходов)диоксида меди, в  Люцерне 3т/г (200 тыс. т/г). 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Описание</a:t>
            </a:r>
            <a:r>
              <a:rPr lang="ru-RU" sz="1600" dirty="0" smtClean="0">
                <a:solidFill>
                  <a:schemeClr val="tx1"/>
                </a:solidFill>
              </a:rPr>
              <a:t> : интерпретировать рисунок , найти процентное содержание диоксида серы в двух городах.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Область математического содержания </a:t>
            </a:r>
            <a:r>
              <a:rPr lang="ru-RU" sz="1600" i="1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неопределенность и данные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Контекст: общественный (о</a:t>
            </a:r>
            <a:r>
              <a:rPr lang="ru-RU" sz="1600" dirty="0" smtClean="0">
                <a:solidFill>
                  <a:schemeClr val="tx1"/>
                </a:solidFill>
              </a:rPr>
              <a:t>кружающая среда)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Познавательный уровень : с</a:t>
            </a:r>
            <a:r>
              <a:rPr lang="ru-RU" sz="1600" dirty="0" smtClean="0">
                <a:solidFill>
                  <a:schemeClr val="tx1"/>
                </a:solidFill>
              </a:rPr>
              <a:t>редний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Формат вопроса: с</a:t>
            </a:r>
            <a:r>
              <a:rPr lang="ru-RU" sz="1600" dirty="0" smtClean="0">
                <a:solidFill>
                  <a:schemeClr val="tx1"/>
                </a:solidFill>
              </a:rPr>
              <a:t> простым множественным выбором ответа 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Ответ принимается полностью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1.  С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Ответ не принимается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0  Другие ответы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Код 9  Ответ отсутствует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Практико-ориентированные задачи в ВПР, ОГЭ,ЕГЭ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Прикидки и оценки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1.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Показания счётчика электроэнергии 1 января составляли 32768 киловатт-часов, а 1 февраля — 32864 киловатт-часов. По текущему тарифу стоимость 1 киловатт-часа электроэнергии составляет 3 рубля 50 копеек. Сколько нужно заплатить за электроэнергию за январь?</a:t>
            </a:r>
          </a:p>
          <a:p>
            <a:pPr lvl="0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2.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Установите соответствие между величинами и их возможными значениями. К каждому элементу первого столбца подберите соответствующий элемент из второго столбца.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12" y="4108212"/>
            <a:ext cx="620016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грамотность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Объект 4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13277"/>
            <a:ext cx="8136904" cy="44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Незнакомый контекст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3.</a:t>
            </a:r>
            <a:r>
              <a:rPr lang="ru-RU" sz="180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Автомобильное колесо, как правило, представляет из себя металлический диск с установленной на него резиновой шиной. Диаметр диска совпадает с диаметром внутреннего отверстия в шине.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маркировки автомобильных шин применяется единая система обозначений. Например, 195/65R15 (рис. A). Первое число (число 195 в приведённом примере) обозначает ширину шины в миллиметрах (параметр B на рисунке Б). Второе число (число 65 в приведённом примере) — процентное отношение высоты боковины (параметр H на рисунке 2) к ширине шины, то есть 100</a:t>
            </a:r>
            <a:r>
              <a:rPr lang="ru-RU" sz="1800" dirty="0" smtClean="0">
                <a:solidFill>
                  <a:srgbClr val="292B2C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  <a:r>
              <a:rPr lang="ru-RU" sz="1800" dirty="0" smtClean="0">
                <a:solidFill>
                  <a:srgbClr val="292B2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4" name="Рисунок 3" descr="https://studio.dppo.edu.ru/asset-v1:RC+001+2020+type@asset+block@fg_block4_0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53093"/>
            <a:ext cx="6105525" cy="2973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9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809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графическими представлениями информации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5.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Марк (из Сиднея в Австралии) и Ганс (из Берлина в Германии) часто общаются друг с другом в Интернете. Им нужно быть в сети в одно и то же время, чтобы они смогли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поболтать.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удобное для общения время, Ганс просмотрел таблицы, в которых дано время в различных частях мира, и нашёл следующую информацию: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Ганс может общаться с 7:00 до 9:00 и с 16:30 до 23:00 по местному времени, а Марк может общаться с 7:00 до 9:00 и с 16:30 до 18:00 по местному времени. Какое время было бы удобно для мальчиков, чтобы они могли поболтать?</a:t>
            </a:r>
          </a:p>
        </p:txBody>
      </p:sp>
      <p:pic>
        <p:nvPicPr>
          <p:cNvPr id="6" name="Рисунок 5" descr="https://studio.dppo.edu.ru/asset-v1:RC+001+2020+type@asset+block@fg_information_gans_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752528" cy="190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tudio.dppo.edu.ru/asset-v1:RC+001+2020+type@asset+block@fg_block6_cloc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0795"/>
            <a:ext cx="4032448" cy="223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4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885831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Практико-ориентированные задачи являются одним из важнейших элементов в развитии математической грамотности учащихся.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Особенности практико-ориентированных задач, отличающие их от других математических задач:</a:t>
            </a:r>
          </a:p>
          <a:p>
            <a:pPr lvl="0"/>
            <a:r>
              <a:rPr lang="ru-RU" sz="1600" dirty="0" smtClean="0"/>
              <a:t>значимость (общекультурная, познавательная, про­фессиональная, социальная) получаемого результата, что обеспечивает познавательную мотивацию учащегося; </a:t>
            </a:r>
          </a:p>
          <a:p>
            <a:pPr lvl="0"/>
            <a:r>
              <a:rPr lang="ru-RU" sz="1600" dirty="0" smtClean="0"/>
              <a:t>условие задачи сформулировано как сюжет, ситуация или проблема, для разрешения которой необходимо использовать знания из разных разделов основного предмета — математики, из другого предмета или из жизни, на которые нет явного указания в тексте задачи; </a:t>
            </a:r>
          </a:p>
          <a:p>
            <a:pPr lvl="0"/>
            <a:r>
              <a:rPr lang="ru-RU" sz="1600" dirty="0" smtClean="0"/>
              <a:t>информация и данные в задаче могут быть представлены в различной форме (рисунок, таблица, схема, диаграмма, график и т. д.), что потребует распознавания объектов;</a:t>
            </a:r>
          </a:p>
          <a:p>
            <a:pPr lvl="0"/>
            <a:r>
              <a:rPr lang="ru-RU" sz="1600" dirty="0" smtClean="0"/>
              <a:t>указание (явное или неявное) области применения результата решения;</a:t>
            </a:r>
          </a:p>
          <a:p>
            <a:pPr lvl="0"/>
            <a:r>
              <a:rPr lang="ru-RU" sz="1600" dirty="0" smtClean="0"/>
              <a:t>нестандартная структура (когда некоторые элементы не определены); </a:t>
            </a:r>
          </a:p>
          <a:p>
            <a:pPr lvl="0"/>
            <a:r>
              <a:rPr lang="ru-RU" sz="1600" dirty="0" smtClean="0"/>
              <a:t>наличие избыточных, недостающих и противоречивых данных в условии, делающих его объемным; </a:t>
            </a:r>
          </a:p>
          <a:p>
            <a:r>
              <a:rPr lang="ru-RU" sz="1600" dirty="0" smtClean="0"/>
              <a:t>наличие нескольких способов решения, причем, не все из них могут быть известны учащимся.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Решение практико-ориентированных задач является лучшим тренажером математической грамотности</a:t>
            </a:r>
          </a:p>
          <a:p>
            <a:r>
              <a:rPr lang="ru-RU" dirty="0" smtClean="0"/>
              <a:t>Взаимодействуя с окружающей действительностью, дети лучше усваивают материал и приобретают первичный опыт использования математических знаний в быту, повышают свой уровень математической грамотности.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Технологическая карта по формированию и оценки математической грамотности.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Предмет Алгебра                                                                                                         Класс 8а </a:t>
            </a:r>
            <a:br>
              <a:rPr lang="ru-RU" sz="18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785795"/>
          <a:ext cx="8715435" cy="6031772"/>
        </p:xfrm>
        <a:graphic>
          <a:graphicData uri="http://schemas.openxmlformats.org/drawingml/2006/table">
            <a:tbl>
              <a:tblPr/>
              <a:tblGrid>
                <a:gridCol w="1452953"/>
                <a:gridCol w="1856043"/>
                <a:gridCol w="1856043"/>
                <a:gridCol w="1775198"/>
                <a:gridCol w="1775198"/>
              </a:tblGrid>
              <a:tr h="1872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урока/тема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грамотность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Тип задания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Ссылка на источник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27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Рациональные числа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Комплексное задание «Уход за лошадьми»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банк заданий 2020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http://skiv.instrao.ru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отбор необходимой  информации,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выполнять вычисления с рациональными числами;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перевод одних единиц измерения в другие;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-выполнять округление по смыслу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Задание 1 отнесено к низкому уровню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математической грамотности,  задание 2 – к высокому уровню.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615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30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корни.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Арифметический квадратный корень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«Рост лишайников»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https://rikc.by/ru/PISA/2-ex__pisa.pdf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(стр.10)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применить приведенную формулу;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выполнять действия с арифметическим квадратным корнем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34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Нахождение приближенных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квадратного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корня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Комплексное задание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 Пропорции лица»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(Задание 2.)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банк заданий 2020 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http://skiv.instrao.ru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-выполнять работу с четко определённой готовой моделью: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выбирать информацию из готовых  источников;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-выполнять арифметические действия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использовать метод оценки при извлечении квадратного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корня из числа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Задание  соответствует подготовке учащихся с повышенным уровнем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математической грамотности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119" marR="51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Формирование математической грамотности</a:t>
            </a:r>
            <a:br>
              <a:rPr lang="ru-RU" sz="3600" dirty="0" smtClean="0"/>
            </a:br>
            <a:r>
              <a:rPr lang="ru-RU" sz="3600" dirty="0" smtClean="0"/>
              <a:t>Что делать?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Помнить 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формируемых математических знаний. 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взаимодействию с математической стороной окружающего мира - погружать в реальные ситуации (отдельные задания; цепочки заданий, объединенных ситуацией, проектные работы)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поиска путей решения жизненных задач, учить математическому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моделированию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реальных ситуаций и переносить способы решения учебных задач на реальные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когнитивную сферу, учить познавать мир, решать задачи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разными способами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коммуникативную, читательскую, информационную, социальную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регулятивную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сферу и рефлексию: учить планировать деятельность, конструировать алгоритмы (вычисления, построения и пр.),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Банки тренировочных заданий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Для формирования и оценки функциональной грамотности, а также её элементов, используются задания, размещённые на следующих </a:t>
            </a:r>
            <a:r>
              <a:rPr lang="ru-RU" dirty="0" err="1" smtClean="0"/>
              <a:t>интернет-ресурсах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>
                <a:hlinkClick r:id="rId2"/>
              </a:rPr>
              <a:t>https://fg.resh.edu.ru/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3"/>
              </a:rPr>
              <a:t>https://fipi.ru/otkrytyy-bank-zadaniy-dlya-otsenki-yestestvennonauchnoy-gramotnosti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4"/>
              </a:rPr>
              <a:t>http://skiv.instrao.ru/bank-zadaniy/</a:t>
            </a:r>
            <a:r>
              <a:rPr lang="ru-RU" dirty="0" smtClean="0"/>
              <a:t>;</a:t>
            </a:r>
          </a:p>
          <a:p>
            <a:r>
              <a:rPr lang="ru-RU" u="sng" dirty="0" smtClean="0">
                <a:hlinkClick r:id="rId5"/>
              </a:rPr>
              <a:t>https://sdo.edu.orb.ru/index.php</a:t>
            </a:r>
            <a:endParaRPr lang="ru-RU" dirty="0" smtClean="0"/>
          </a:p>
          <a:p>
            <a:pPr fontAlgn="base"/>
            <a:endParaRPr lang="ru-RU" u="sng" dirty="0" smtClean="0">
              <a:solidFill>
                <a:schemeClr val="accent1"/>
              </a:solidFill>
              <a:hlinkClick r:id="rId2"/>
            </a:endParaRPr>
          </a:p>
          <a:p>
            <a:pPr fontAlgn="base">
              <a:buNone/>
            </a:pPr>
            <a:r>
              <a:rPr lang="en-US" dirty="0" smtClean="0">
                <a:solidFill>
                  <a:schemeClr val="accent1"/>
                </a:solidFill>
              </a:rPr>
              <a:t> </a:t>
            </a:r>
          </a:p>
          <a:p>
            <a:pPr fontAlgn="base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8858312" cy="517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9001156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3"/>
            <a:ext cx="90392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9001156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857232"/>
            <a:ext cx="8786875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79296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1343</TotalTime>
  <Words>1003</Words>
  <Application>Microsoft Office PowerPoint</Application>
  <PresentationFormat>Экран (4:3)</PresentationFormat>
  <Paragraphs>152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 Формирование функциональной математической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Утилизация отходов</vt:lpstr>
      <vt:lpstr>Утилизация отходов: оценка ответа на вопрос 1</vt:lpstr>
      <vt:lpstr>Утилизация отходов</vt:lpstr>
      <vt:lpstr>Утилизация отходов: оценка ответа на вопрос 2</vt:lpstr>
      <vt:lpstr>Утилизация отходов</vt:lpstr>
      <vt:lpstr>Утилизация отходов: оценка ответа на вопрос 3</vt:lpstr>
      <vt:lpstr>Практико-ориентированные задачи в ВПР, ОГЭ,ЕГЭ</vt:lpstr>
      <vt:lpstr>Прикидки и оценки</vt:lpstr>
      <vt:lpstr>Логическая грамотность</vt:lpstr>
      <vt:lpstr>Незнакомый контекст</vt:lpstr>
      <vt:lpstr>Работа с графическими представлениями информации</vt:lpstr>
      <vt:lpstr>Практико-ориентированные задачи являются одним из важнейших элементов в развитии математической грамотности учащихся.</vt:lpstr>
      <vt:lpstr>Презентация PowerPoint</vt:lpstr>
      <vt:lpstr>Технологическая карта по формированию и оценки математической грамотности. Предмет Алгебра                                                                                                         Класс 8а   </vt:lpstr>
      <vt:lpstr>Формирование математической грамотности Что делать?</vt:lpstr>
      <vt:lpstr>Банки тренировочных заданий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102</cp:revision>
  <dcterms:created xsi:type="dcterms:W3CDTF">2020-03-05T12:04:39Z</dcterms:created>
  <dcterms:modified xsi:type="dcterms:W3CDTF">2021-12-03T11:00:04Z</dcterms:modified>
</cp:coreProperties>
</file>