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311" r:id="rId5"/>
    <p:sldId id="28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293" r:id="rId15"/>
    <p:sldId id="290" r:id="rId16"/>
    <p:sldId id="291" r:id="rId17"/>
    <p:sldId id="312" r:id="rId18"/>
    <p:sldId id="292" r:id="rId19"/>
    <p:sldId id="297" r:id="rId20"/>
    <p:sldId id="266" r:id="rId21"/>
    <p:sldId id="268" r:id="rId22"/>
    <p:sldId id="267" r:id="rId23"/>
    <p:sldId id="298" r:id="rId24"/>
  </p:sldIdLst>
  <p:sldSz cx="9144000" cy="6858000" type="screen4x3"/>
  <p:notesSz cx="6858000" cy="9144000"/>
  <p:custDataLst>
    <p:tags r:id="rId26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+mn-ea"/>
        <a:cs typeface="Arial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+mn-ea"/>
        <a:cs typeface="Arial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+mn-ea"/>
        <a:cs typeface="Arial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+mn-ea"/>
        <a:cs typeface="Arial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+mn-ea"/>
        <a:cs typeface="Arial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/>
        <a:ea typeface="+mn-ea"/>
        <a:cs typeface="Arial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/>
        <a:ea typeface="+mn-ea"/>
        <a:cs typeface="Arial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/>
        <a:ea typeface="+mn-ea"/>
        <a:cs typeface="Arial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/>
        <a:ea typeface="+mn-ea"/>
        <a:cs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816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72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C8DDCF-26EC-4B6B-8925-1451698B7ACF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B09D2C-A869-4846-B02C-80FEFE62212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8FA2B-2CCB-4F77-A290-08438321F83C}" type="datetimeFigureOut">
              <a:rPr lang="ru-RU"/>
              <a:pPr>
                <a:defRPr/>
              </a:pPr>
              <a:t>29.11.2023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9EA4E-13B5-48D4-BE57-8795718DA4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5BB43-257E-48A1-961B-B243844FBC7A}" type="datetimeFigureOut">
              <a:rPr lang="ru-RU"/>
              <a:pPr>
                <a:defRPr/>
              </a:pPr>
              <a:t>29.11.2023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62B2C-C8B8-4A24-8A4B-5FEA3BC41F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A6BBA-2C19-4995-842F-4400A315787C}" type="datetimeFigureOut">
              <a:rPr lang="ru-RU"/>
              <a:pPr>
                <a:defRPr/>
              </a:pPr>
              <a:t>29.11.2023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334DF-B143-48AB-A57F-0AA3D73BE9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585CB-E9D8-47A4-9AE1-04D17D8F7CB2}" type="datetimeFigureOut">
              <a:rPr lang="ru-RU"/>
              <a:pPr>
                <a:defRPr/>
              </a:pPr>
              <a:t>29.11.2023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41F02-5FD4-4B48-A7F7-46BAC77665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487D9-7EF1-468A-A278-6EA8B41DBC4F}" type="datetimeFigureOut">
              <a:rPr lang="ru-RU"/>
              <a:pPr>
                <a:defRPr/>
              </a:pPr>
              <a:t>29.11.2023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7AAA2-6950-4D8B-BB90-457F9B7166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7E8A9-4AE9-4CAF-B071-746A293F682B}" type="datetimeFigureOut">
              <a:rPr lang="ru-RU"/>
              <a:pPr>
                <a:defRPr/>
              </a:pPr>
              <a:t>29.11.2023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06343-16DF-4E04-8A6A-750D3B2D70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5747F-1E3A-4180-85CD-559494EC697D}" type="datetimeFigureOut">
              <a:rPr lang="ru-RU"/>
              <a:pPr>
                <a:defRPr/>
              </a:pPr>
              <a:t>29.11.2023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907F3-B651-4679-9361-90B6612754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9A84F-848D-42E3-AB84-F81D6BB54CB7}" type="datetimeFigureOut">
              <a:rPr lang="ru-RU"/>
              <a:pPr>
                <a:defRPr/>
              </a:pPr>
              <a:t>29.11.2023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CCCB6-5A82-4447-A555-FA08BDB27A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1A8BC-70D8-4827-BCE0-5EEFC18D9C58}" type="datetimeFigureOut">
              <a:rPr lang="ru-RU"/>
              <a:pPr>
                <a:defRPr/>
              </a:pPr>
              <a:t>29.11.2023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3D6A8-0084-40E7-8B06-72677359EA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CDDC6-4AAF-47C6-8E87-A615C524694A}" type="datetimeFigureOut">
              <a:rPr lang="ru-RU"/>
              <a:pPr>
                <a:defRPr/>
              </a:pPr>
              <a:t>29.11.2023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B31E9-1883-4C10-B642-B13E81B870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770DB-79BB-4E91-A863-D33DD574FAE2}" type="datetimeFigureOut">
              <a:rPr lang="ru-RU"/>
              <a:pPr>
                <a:defRPr/>
              </a:pPr>
              <a:t>29.11.2023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A9A51-0752-4BD0-A3A8-F9D1B43152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ct val="0"/>
              </a:spcBef>
              <a:spcAft>
                <a:spcPct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8B786F-1EC8-4065-A686-F0C800A1F4DE}" type="datetimeFigureOut">
              <a:rPr lang="ru-RU"/>
              <a:pPr>
                <a:defRPr/>
              </a:pPr>
              <a:t>29.11.2023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ct val="0"/>
              </a:spcBef>
              <a:spcAft>
                <a:spcPct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ct val="0"/>
              </a:spcBef>
              <a:spcAft>
                <a:spcPct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0C6641-D0E0-4EC2-B283-0E3E9DCFFA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&#1077;&#1075;&#1101;&#1096;&#1072;.&#1088;&#1092;/" TargetMode="External"/><Relationship Id="rId3" Type="http://schemas.openxmlformats.org/officeDocument/2006/relationships/hyperlink" Target="http://www.saharina.ru/" TargetMode="External"/><Relationship Id="rId7" Type="http://schemas.openxmlformats.org/officeDocument/2006/relationships/hyperlink" Target="http://gia.edu.ru/" TargetMode="External"/><Relationship Id="rId2" Type="http://schemas.openxmlformats.org/officeDocument/2006/relationships/hyperlink" Target="http://www.fipi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4ege.ru/" TargetMode="External"/><Relationship Id="rId5" Type="http://schemas.openxmlformats.org/officeDocument/2006/relationships/hyperlink" Target="http://uchimcauchitca.blogspot.ru/" TargetMode="External"/><Relationship Id="rId4" Type="http://schemas.openxmlformats.org/officeDocument/2006/relationships/hyperlink" Target="http://&#1082;&#1072;&#1087;&#1082;&#1072;&#1085;&#1099;-&#1077;&#1075;&#1101;.&#1088;&#1092;/" TargetMode="External"/><Relationship Id="rId9" Type="http://schemas.openxmlformats.org/officeDocument/2006/relationships/hyperlink" Target="http://gramotei.cerm.ru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98106D-59B9-4317-AD5D-A3AA6956DA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920880" cy="2848569"/>
          </a:xfrm>
        </p:spPr>
        <p:txBody>
          <a:bodyPr/>
          <a:lstStyle/>
          <a:p>
            <a:pPr lvl="0">
              <a:spcBef>
                <a:spcPct val="20000"/>
              </a:spcBef>
            </a:pPr>
            <a:r>
              <a:rPr lang="ru-RU" sz="2800" b="1" dirty="0">
                <a:solidFill>
                  <a:schemeClr val="bg1">
                    <a:lumMod val="95000"/>
                  </a:schemeClr>
                </a:solidFill>
                <a:latin typeface="YS Text"/>
              </a:rPr>
              <a:t>Обсуждение эффективных приёмов подготовки</a:t>
            </a:r>
            <a:br>
              <a:rPr lang="ru-RU" sz="2800" b="1" dirty="0">
                <a:solidFill>
                  <a:schemeClr val="bg1">
                    <a:lumMod val="95000"/>
                  </a:schemeClr>
                </a:solidFill>
                <a:latin typeface="YS Text"/>
              </a:rPr>
            </a:br>
            <a:r>
              <a:rPr lang="ru-RU" sz="2800" b="1" dirty="0">
                <a:solidFill>
                  <a:schemeClr val="bg1">
                    <a:lumMod val="95000"/>
                  </a:schemeClr>
                </a:solidFill>
                <a:latin typeface="YS Text"/>
              </a:rPr>
              <a:t>обучающихся к выполнению заданий, вызвавших</a:t>
            </a:r>
            <a:br>
              <a:rPr lang="ru-RU" sz="2800" b="1" dirty="0">
                <a:solidFill>
                  <a:schemeClr val="bg1">
                    <a:lumMod val="95000"/>
                  </a:schemeClr>
                </a:solidFill>
                <a:latin typeface="YS Text"/>
              </a:rPr>
            </a:br>
            <a:r>
              <a:rPr lang="ru-RU" sz="2800" b="1" dirty="0">
                <a:solidFill>
                  <a:schemeClr val="bg1">
                    <a:lumMod val="95000"/>
                  </a:schemeClr>
                </a:solidFill>
                <a:latin typeface="YS Text"/>
              </a:rPr>
              <a:t>наибольшие затруднения по русскому языку при</a:t>
            </a:r>
            <a:br>
              <a:rPr lang="ru-RU" sz="2800" b="1" dirty="0">
                <a:solidFill>
                  <a:schemeClr val="bg1">
                    <a:lumMod val="95000"/>
                  </a:schemeClr>
                </a:solidFill>
                <a:latin typeface="YS Text"/>
              </a:rPr>
            </a:br>
            <a:r>
              <a:rPr lang="ru-RU" sz="2800" b="1" dirty="0">
                <a:solidFill>
                  <a:schemeClr val="bg1">
                    <a:lumMod val="95000"/>
                  </a:schemeClr>
                </a:solidFill>
                <a:latin typeface="YS Text"/>
              </a:rPr>
              <a:t>подготовке к ГИА.</a:t>
            </a:r>
            <a:r>
              <a:rPr lang="ru-RU" sz="3200" b="1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br>
              <a:rPr lang="ru-RU" sz="3200" b="1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r>
              <a:rPr lang="ru-RU" sz="3200" b="1" dirty="0">
                <a:solidFill>
                  <a:srgbClr val="C00000"/>
                </a:solidFill>
                <a:latin typeface="Arial Black" panose="020B0A04020102020204" pitchFamily="34" charset="0"/>
              </a:rPr>
              <a:t>ГИА-2024</a:t>
            </a:r>
            <a:br>
              <a:rPr lang="ru-RU" sz="3200" b="1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br>
              <a:rPr lang="ru-RU" sz="2800" b="1" dirty="0">
                <a:solidFill>
                  <a:schemeClr val="bg1">
                    <a:lumMod val="95000"/>
                  </a:schemeClr>
                </a:solidFill>
                <a:latin typeface="YS Text"/>
              </a:rPr>
            </a:br>
            <a:endParaRPr lang="ru-RU" sz="28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7A9288A-E523-4770-91F8-91291C81CD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933056"/>
            <a:ext cx="6400800" cy="1752600"/>
          </a:xfrm>
        </p:spPr>
        <p:txBody>
          <a:bodyPr/>
          <a:lstStyle/>
          <a:p>
            <a:pPr algn="r"/>
            <a:r>
              <a:rPr lang="ru-RU" sz="2800" b="1" dirty="0">
                <a:solidFill>
                  <a:prstClr val="white">
                    <a:lumMod val="95000"/>
                  </a:prstClr>
                </a:solidFill>
                <a:latin typeface="YS Text"/>
              </a:rPr>
              <a:t>Выполнила: </a:t>
            </a:r>
            <a:r>
              <a:rPr lang="ru-RU" sz="2800" b="1" dirty="0" err="1">
                <a:solidFill>
                  <a:prstClr val="white">
                    <a:lumMod val="95000"/>
                  </a:prstClr>
                </a:solidFill>
                <a:latin typeface="YS Text"/>
              </a:rPr>
              <a:t>Бухтиярова</a:t>
            </a:r>
            <a:r>
              <a:rPr lang="ru-RU" sz="2800" b="1" dirty="0">
                <a:solidFill>
                  <a:prstClr val="white">
                    <a:lumMod val="95000"/>
                  </a:prstClr>
                </a:solidFill>
                <a:latin typeface="YS Text"/>
              </a:rPr>
              <a:t> </a:t>
            </a:r>
            <a:r>
              <a:rPr lang="ru-RU" sz="2800" b="1" dirty="0" err="1">
                <a:solidFill>
                  <a:prstClr val="white">
                    <a:lumMod val="95000"/>
                  </a:prstClr>
                </a:solidFill>
                <a:latin typeface="YS Text"/>
              </a:rPr>
              <a:t>Г.Р.,учитель</a:t>
            </a:r>
            <a:r>
              <a:rPr lang="ru-RU" sz="2800" b="1" dirty="0">
                <a:solidFill>
                  <a:prstClr val="white">
                    <a:lumMod val="95000"/>
                  </a:prstClr>
                </a:solidFill>
                <a:latin typeface="YS Text"/>
              </a:rPr>
              <a:t> русского языка и литературы МАОУ Первый </a:t>
            </a:r>
            <a:r>
              <a:rPr lang="ru-RU" sz="2800" b="1" dirty="0" err="1">
                <a:solidFill>
                  <a:prstClr val="white">
                    <a:lumMod val="95000"/>
                  </a:prstClr>
                </a:solidFill>
                <a:latin typeface="YS Text"/>
              </a:rPr>
              <a:t>Новоорский</a:t>
            </a:r>
            <a:r>
              <a:rPr lang="ru-RU" sz="2800" b="1" dirty="0">
                <a:solidFill>
                  <a:prstClr val="white">
                    <a:lumMod val="95000"/>
                  </a:prstClr>
                </a:solidFill>
                <a:latin typeface="YS Text"/>
              </a:rPr>
              <a:t> лицей. </a:t>
            </a:r>
          </a:p>
          <a:p>
            <a:pPr algn="r"/>
            <a:endParaRPr lang="ru-RU" sz="2800" b="1" dirty="0">
              <a:solidFill>
                <a:prstClr val="white">
                  <a:lumMod val="95000"/>
                </a:prstClr>
              </a:solidFill>
              <a:latin typeface="YS Text"/>
            </a:endParaRPr>
          </a:p>
        </p:txBody>
      </p:sp>
    </p:spTree>
    <p:extLst>
      <p:ext uri="{BB962C8B-B14F-4D97-AF65-F5344CB8AC3E}">
        <p14:creationId xmlns:p14="http://schemas.microsoft.com/office/powerpoint/2010/main" val="340545815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sz="quarter" idx="1"/>
          </p:nvPr>
        </p:nvSpPr>
        <p:spPr>
          <a:xfrm>
            <a:off x="301624" y="1527174"/>
            <a:ext cx="8842375" cy="5116535"/>
          </a:xfrm>
        </p:spPr>
        <p:txBody>
          <a:bodyPr/>
          <a:lstStyle/>
          <a:p>
            <a:pPr marL="457200" indent="-457200">
              <a:buNone/>
            </a:pPr>
            <a:r>
              <a:rPr lang="ru-RU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доске записаны предложения.</a:t>
            </a:r>
          </a:p>
          <a:p>
            <a:pPr marL="457200" indent="-457200">
              <a:buNone/>
            </a:pPr>
            <a:r>
              <a:rPr lang="ru-RU" sz="20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Толстые сосульки св..сали с крыш.. и обта..вали на солнце.</a:t>
            </a:r>
          </a:p>
          <a:p>
            <a:pPr marL="457200" indent="-457200">
              <a:buNone/>
            </a:pPr>
            <a:r>
              <a:rPr lang="ru-RU" sz="20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Капли падали с них, звонко уд..ряли о лед, по всем улицам пели</a:t>
            </a:r>
          </a:p>
          <a:p>
            <a:pPr marL="457200" indent="-457200">
              <a:buNone/>
            </a:pPr>
            <a:r>
              <a:rPr lang="ru-RU" sz="20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песню весны. </a:t>
            </a:r>
          </a:p>
          <a:p>
            <a:pPr marL="457200" indent="-457200">
              <a:buNone/>
            </a:pPr>
            <a:r>
              <a:rPr lang="ru-RU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-Один из учеников вставляет пропущенные буквы, объясняет</a:t>
            </a:r>
          </a:p>
          <a:p>
            <a:pPr marL="457200" indent="-457200">
              <a:buNone/>
            </a:pPr>
            <a:r>
              <a:rPr lang="ru-RU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их выбор.</a:t>
            </a:r>
          </a:p>
          <a:p>
            <a:pPr marL="457200" indent="-457200">
              <a:buNone/>
            </a:pPr>
            <a:r>
              <a:rPr lang="ru-RU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Замените в первом предложении одно из однородных сказуемых обособленным определением, выраженным причастным оборотом, во втором — обособленным обстоятельством, выраженным деепричастным оборотом. </a:t>
            </a:r>
          </a:p>
          <a:p>
            <a:pPr marL="457200" indent="-457200">
              <a:buNone/>
            </a:pPr>
            <a:r>
              <a:rPr lang="ru-RU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Составьте из получившихся предложений:</a:t>
            </a:r>
          </a:p>
          <a:p>
            <a:pPr marL="457200" indent="-457200">
              <a:buNone/>
            </a:pPr>
            <a:r>
              <a:rPr lang="ru-RU" sz="20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-с</a:t>
            </a:r>
            <a:r>
              <a:rPr lang="ru-RU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ложносочиненное предложение</a:t>
            </a:r>
          </a:p>
          <a:p>
            <a:pPr marL="457200" indent="-457200">
              <a:buNone/>
            </a:pPr>
            <a:r>
              <a:rPr lang="ru-RU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-сложноподчиненное предложение</a:t>
            </a:r>
          </a:p>
          <a:p>
            <a:pPr marL="457200" indent="-457200">
              <a:buNone/>
            </a:pPr>
            <a:r>
              <a:rPr lang="ru-RU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-бессоюзное сложное предложение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br>
              <a:rPr lang="ru-RU" sz="2000" b="1">
                <a:solidFill>
                  <a:schemeClr val="accent1"/>
                </a:solidFill>
              </a:rPr>
            </a:br>
            <a:r>
              <a:rPr lang="ru-RU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Конструирование предложений, их синонимическая  замена </a:t>
            </a:r>
            <a:endParaRPr lang="ru-RU" sz="3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amond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pPr eaLnBrk="1" hangingPunct="1"/>
            <a:r>
              <a:rPr lang="ru-RU" b="1">
                <a:solidFill>
                  <a:schemeClr val="bg1"/>
                </a:solidFill>
              </a:rPr>
              <a:t>Экзаменационная минутка</a:t>
            </a:r>
          </a:p>
        </p:txBody>
      </p:sp>
      <p:sp>
        <p:nvSpPr>
          <p:cNvPr id="18435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142984"/>
            <a:ext cx="8643998" cy="5500726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Упражнение 1.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Измените предложения, используя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инверсию.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Наступили холодные и пасмурные дни. 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Дни наступили холодные и пасмурные. 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Упражнение № 2. 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Составьте предложения со словами </a:t>
            </a:r>
            <a:r>
              <a:rPr lang="ru-RU" sz="24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море, небо, сосна, дом</a:t>
            </a:r>
            <a:r>
              <a:rPr lang="ru-RU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используя  </a:t>
            </a:r>
            <a:b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олицетворение </a:t>
            </a:r>
            <a:b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сравнение</a:t>
            </a:r>
            <a:b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эпитет     </a:t>
            </a:r>
            <a:b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Например: (береза) </a:t>
            </a:r>
            <a:br>
              <a:rPr lang="ru-RU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Задумалась</a:t>
            </a:r>
            <a:r>
              <a:rPr lang="ru-RU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береза у дороги.   </a:t>
            </a:r>
            <a:br>
              <a:rPr lang="ru-RU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Береза,</a:t>
            </a:r>
            <a:r>
              <a:rPr lang="ru-RU" sz="24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точно девица</a:t>
            </a:r>
            <a:r>
              <a:rPr lang="ru-RU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нарядилась по весне.    </a:t>
            </a:r>
            <a:br>
              <a:rPr lang="ru-RU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Увидел я </a:t>
            </a:r>
            <a:r>
              <a:rPr lang="ru-RU" sz="24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прекрасную</a:t>
            </a:r>
            <a:r>
              <a:rPr lang="ru-RU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березу.   </a:t>
            </a:r>
            <a:br>
              <a:rPr lang="ru-RU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Белоствольная красавица</a:t>
            </a:r>
            <a:r>
              <a:rPr lang="ru-RU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– символ России.</a:t>
            </a:r>
            <a:b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ru-RU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Работа со связными текстами , творческие и объяснительные диктанты </a:t>
            </a:r>
          </a:p>
        </p:txBody>
      </p:sp>
      <p:sp>
        <p:nvSpPr>
          <p:cNvPr id="2048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785926"/>
            <a:ext cx="8504238" cy="457200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2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Творческий диктант по картине  Маковского «Дети, бегущие от грозы»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«На картине Маковского изображена (приближающаяся)  гроза. На (потемневшем) небе большая серая туча. Она закрыла почти всё небо. Солнца не видно. (Налетевший) ветер клонит к земле траву, спелую рожь, (желтевшую вдали), и цветы. Перед нами крестьянские ребятишки, (убегающие от грозы). Они, очевидно, ходили в лес за грибами. У девочки в переднике много грибов. Её льняные волосы растрепались от быстрой ходьбы и сильного ветра. На спине у неё маленький братишка, (обнявший шею сестры ручонками). Он боится хоть на минуту оторваться от неё. (Замирающее от страха) сердце девочки громко стучит: успеет ли она добраться до деревни, прежде чем (сверкающая) молния вспыхнет в чёрном небе, загрохочет гром, хлынет дождь. Вот уже девочка на мостике, (слегка прогнувшемся под тяжестью детей). Вот – вот разразится гроза»</a:t>
            </a:r>
          </a:p>
        </p:txBody>
      </p:sp>
    </p:spTree>
  </p:cSld>
  <p:clrMapOvr>
    <a:masterClrMapping/>
  </p:clrMapOvr>
  <p:transition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>
                <a:solidFill>
                  <a:schemeClr val="bg1"/>
                </a:solidFill>
              </a:rPr>
              <a:t>Урок литературы</a:t>
            </a:r>
          </a:p>
        </p:txBody>
      </p:sp>
      <p:sp>
        <p:nvSpPr>
          <p:cNvPr id="21507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ru-RU" dirty="0">
                <a:solidFill>
                  <a:schemeClr val="bg1"/>
                </a:solidFill>
              </a:rPr>
              <a:t>Обогащение словарного запаса учащихся;</a:t>
            </a:r>
          </a:p>
          <a:p>
            <a:pPr eaLnBrk="1" hangingPunct="1"/>
            <a:r>
              <a:rPr lang="ru-RU" dirty="0">
                <a:solidFill>
                  <a:schemeClr val="bg1"/>
                </a:solidFill>
              </a:rPr>
              <a:t>Нахождение изобразительных средств языка и определение их роли в тексте ;</a:t>
            </a:r>
          </a:p>
          <a:p>
            <a:pPr eaLnBrk="1" hangingPunct="1"/>
            <a:r>
              <a:rPr lang="ru-RU" dirty="0">
                <a:solidFill>
                  <a:schemeClr val="bg1"/>
                </a:solidFill>
              </a:rPr>
              <a:t>Пересказ текста; определение темы, идеи художественного произведения ( сочинение , изложение);</a:t>
            </a:r>
          </a:p>
          <a:p>
            <a:pPr eaLnBrk="1" hangingPunct="1"/>
            <a:r>
              <a:rPr lang="ru-RU" dirty="0">
                <a:solidFill>
                  <a:schemeClr val="bg1"/>
                </a:solidFill>
              </a:rPr>
              <a:t>Уроки развития речи</a:t>
            </a:r>
          </a:p>
          <a:p>
            <a:pPr eaLnBrk="1" hangingPunct="1"/>
            <a:endParaRPr lang="ru-RU" dirty="0"/>
          </a:p>
          <a:p>
            <a:pPr eaLnBrk="1" hangingPunct="1"/>
            <a:endParaRPr lang="ru-RU" dirty="0"/>
          </a:p>
          <a:p>
            <a:pPr eaLnBrk="1" hangingPunct="1"/>
            <a:endParaRPr lang="ru-RU" dirty="0"/>
          </a:p>
          <a:p>
            <a:pPr eaLnBrk="1" hangingPunct="1"/>
            <a:endParaRPr lang="ru-RU" dirty="0"/>
          </a:p>
          <a:p>
            <a:pPr eaLnBrk="1" hangingPunct="1"/>
            <a:endParaRPr lang="ru-RU" dirty="0"/>
          </a:p>
          <a:p>
            <a:pPr eaLnBrk="1" hangingPunct="1"/>
            <a:endParaRPr lang="ru-RU" dirty="0"/>
          </a:p>
          <a:p>
            <a:pPr eaLnBrk="1" hangingPunct="1"/>
            <a:endParaRPr lang="ru-RU" dirty="0"/>
          </a:p>
          <a:p>
            <a:pPr eaLnBrk="1" hangingPunct="1"/>
            <a:endParaRPr lang="ru-RU" dirty="0"/>
          </a:p>
          <a:p>
            <a:pPr eaLnBrk="1" hangingPunct="1"/>
            <a:endParaRPr lang="ru-RU" dirty="0"/>
          </a:p>
          <a:p>
            <a:pPr eaLnBrk="1" hangingPunct="1"/>
            <a:endParaRPr lang="ru-RU" dirty="0"/>
          </a:p>
          <a:p>
            <a:pPr eaLnBrk="1" hangingPunct="1"/>
            <a:endParaRPr lang="ru-RU" dirty="0"/>
          </a:p>
          <a:p>
            <a:pPr eaLnBrk="1" hangingPunct="1"/>
            <a:endParaRPr lang="ru-RU" dirty="0"/>
          </a:p>
          <a:p>
            <a:pPr eaLnBrk="1" hangingPunct="1"/>
            <a:endParaRPr lang="ru-RU" dirty="0"/>
          </a:p>
          <a:p>
            <a:pPr eaLnBrk="1" hangingPunct="1"/>
            <a:endParaRPr lang="ru-RU" dirty="0"/>
          </a:p>
          <a:p>
            <a:pPr eaLnBrk="1" hangingPunct="1"/>
            <a:endParaRPr lang="ru-RU" dirty="0"/>
          </a:p>
          <a:p>
            <a:pPr eaLnBrk="1" hangingPunct="1"/>
            <a:endParaRPr lang="ru-RU" dirty="0"/>
          </a:p>
        </p:txBody>
      </p:sp>
    </p:spTree>
  </p:cSld>
  <p:clrMapOvr>
    <a:masterClrMapping/>
  </p:clrMapOvr>
  <p:transition>
    <p:circl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>
              <a:buNone/>
            </a:pPr>
            <a:r>
              <a:rPr lang="ru-RU" dirty="0"/>
              <a:t>   </a:t>
            </a:r>
          </a:p>
          <a:p>
            <a:pPr algn="ctr">
              <a:buNone/>
            </a:pPr>
            <a:r>
              <a:rPr lang="ru-RU" dirty="0"/>
              <a:t>  </a:t>
            </a:r>
            <a:r>
              <a:rPr lang="ru-RU" sz="4800" dirty="0">
                <a:solidFill>
                  <a:schemeClr val="bg1"/>
                </a:solidFill>
              </a:rPr>
              <a:t>Фрагмент урока в 9 классе по теме «Виды подчинения в СПП с несколькими придаточными» </a:t>
            </a:r>
          </a:p>
          <a:p>
            <a:pPr algn="ctr">
              <a:buNone/>
            </a:pPr>
            <a:r>
              <a:rPr lang="ru-RU" sz="4800" dirty="0">
                <a:solidFill>
                  <a:schemeClr val="bg1"/>
                </a:solidFill>
              </a:rPr>
              <a:t>  с включением тестовых заданий в формате ОГЭ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0"/>
            <a:ext cx="8784976" cy="6858000"/>
          </a:xfrm>
        </p:spPr>
        <p:txBody>
          <a:bodyPr/>
          <a:lstStyle/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(1)Я знал сверх силача, который за всю свою долгую богатырскую жизнь</a:t>
            </a:r>
          </a:p>
          <a:p>
            <a:pPr>
              <a:buNone/>
            </a:pP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никого не тронул пальцем,  потому что никому не желал зла. (2)Душевная сила</a:t>
            </a:r>
          </a:p>
          <a:p>
            <a:pPr>
              <a:buNone/>
            </a:pP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благородство  всегда идут рядом. (3)Это объясняет, почему в наше время</a:t>
            </a:r>
          </a:p>
          <a:p>
            <a:pPr>
              <a:buNone/>
            </a:pP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благородство стало снова востребованным, ценимым и настолько широко</a:t>
            </a:r>
          </a:p>
          <a:p>
            <a:pPr>
              <a:buNone/>
            </a:pP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практикуемым, что подчас превращается чуть ли не в массовую профессию.</a:t>
            </a:r>
          </a:p>
          <a:p>
            <a:pPr>
              <a:buNone/>
            </a:pP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(4)В армиях спасения умный риск и истинное благородство неразделимы.</a:t>
            </a:r>
          </a:p>
          <a:p>
            <a:pPr>
              <a:buNone/>
            </a:pP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(5)Ремесло спасения естественным образом фильтрует людей по их душевным</a:t>
            </a:r>
          </a:p>
          <a:p>
            <a:pPr>
              <a:buNone/>
            </a:pP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качествам. (6)В результате долго в спасателях задерживаются только сильные</a:t>
            </a:r>
          </a:p>
          <a:p>
            <a:pPr>
              <a:buNone/>
            </a:pP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люди, способные защитить  человека, попавшего в беду. (7)Так, желающим</a:t>
            </a:r>
          </a:p>
          <a:p>
            <a:pPr>
              <a:buNone/>
            </a:pP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попасть на работу в отряд «</a:t>
            </a:r>
            <a:r>
              <a:rPr lang="ru-RU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Центроспас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 недостаточно иметь за плечами</a:t>
            </a:r>
          </a:p>
          <a:p>
            <a:pPr>
              <a:buNone/>
            </a:pP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безукоризненное военное или спортивное прошлое и владеть необходимым</a:t>
            </a:r>
          </a:p>
          <a:p>
            <a:pPr>
              <a:buNone/>
            </a:pP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набором специальностей. (8)« Добро» медкомиссии ещё не является залогом</a:t>
            </a:r>
          </a:p>
          <a:p>
            <a:pPr>
              <a:buNone/>
            </a:pP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успеха. (9)Почти тысяча правильно выбранных ответов психологического</a:t>
            </a:r>
          </a:p>
          <a:p>
            <a:pPr>
              <a:buNone/>
            </a:pP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тестирования тоже не гарантирует кандидату места в штате элитного</a:t>
            </a:r>
          </a:p>
          <a:p>
            <a:pPr>
              <a:buNone/>
            </a:pP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подразделения. (10)Новичку необходимо доказать будущим коллегам в</a:t>
            </a:r>
          </a:p>
          <a:p>
            <a:pPr>
              <a:buNone/>
            </a:pP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процессе стажировки, что на него в любой ситуации можно положиться, что</a:t>
            </a:r>
          </a:p>
          <a:p>
            <a:pPr>
              <a:buNone/>
            </a:pP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он проявляет доброту и терпимость, необходимые в их ежедневных миссиях.</a:t>
            </a:r>
          </a:p>
          <a:p>
            <a:endParaRPr lang="ru-RU" dirty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6048672"/>
          </a:xfrm>
        </p:spPr>
        <p:txBody>
          <a:bodyPr/>
          <a:lstStyle/>
          <a:p>
            <a:pPr>
              <a:buNone/>
            </a:pPr>
            <a:r>
              <a:rPr lang="ru-RU" sz="2800" dirty="0">
                <a:solidFill>
                  <a:schemeClr val="bg1"/>
                </a:solidFill>
              </a:rPr>
              <a:t>1. Укажите номер предложения, в котором средством выразительности является фразеологизм (зад.11).</a:t>
            </a:r>
          </a:p>
          <a:p>
            <a:pPr>
              <a:buNone/>
            </a:pPr>
            <a:r>
              <a:rPr lang="ru-RU" sz="2800" dirty="0">
                <a:solidFill>
                  <a:schemeClr val="bg1"/>
                </a:solidFill>
              </a:rPr>
              <a:t>2. Из предложений 1-10 выпишите слово, в котором правописание НН определяется правилом: «В отымённых прилагательных, образованных при помощи суффикса  - </a:t>
            </a:r>
            <a:r>
              <a:rPr lang="ru-RU" sz="2800" dirty="0" err="1">
                <a:solidFill>
                  <a:schemeClr val="bg1"/>
                </a:solidFill>
              </a:rPr>
              <a:t>енн</a:t>
            </a:r>
            <a:r>
              <a:rPr lang="ru-RU" sz="2800" dirty="0">
                <a:solidFill>
                  <a:schemeClr val="bg1"/>
                </a:solidFill>
              </a:rPr>
              <a:t>-, пишется НН» (зад.6 и 7)</a:t>
            </a:r>
          </a:p>
          <a:p>
            <a:pPr>
              <a:buNone/>
            </a:pPr>
            <a:r>
              <a:rPr lang="ru-RU" sz="2800" dirty="0">
                <a:solidFill>
                  <a:schemeClr val="bg1"/>
                </a:solidFill>
              </a:rPr>
              <a:t>3.Выпишите грамматическую основу из первой части предложения 10 (зад.2)</a:t>
            </a:r>
          </a:p>
          <a:p>
            <a:pPr>
              <a:buNone/>
            </a:pPr>
            <a:r>
              <a:rPr lang="ru-RU" sz="2800" dirty="0">
                <a:solidFill>
                  <a:schemeClr val="bg1"/>
                </a:solidFill>
              </a:rPr>
              <a:t>4. Среди предложение 1-10 найдите сложноподчинённое предложение с однородным подчинением придаточных. Запишите номер этого предложения(зад.3)</a:t>
            </a:r>
          </a:p>
          <a:p>
            <a:pPr>
              <a:buNone/>
            </a:pPr>
            <a:endParaRPr lang="ru-RU" sz="2800" dirty="0">
              <a:solidFill>
                <a:schemeClr val="bg1"/>
              </a:solidFill>
            </a:endParaRP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5A31D3-77B3-4161-A705-D0F0BCB65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>
                <a:solidFill>
                  <a:srgbClr val="FFC000"/>
                </a:solidFill>
              </a:rPr>
              <a:t>Задание 9 «</a:t>
            </a:r>
            <a:r>
              <a:rPr lang="ru-RU">
                <a:solidFill>
                  <a:srgbClr val="FFC000"/>
                </a:solidFill>
              </a:rPr>
              <a:t>Готовим СУП»: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63EEE41A-0C35-4F84-8976-52DB801FD6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3671290381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>
              <a:buNone/>
            </a:pPr>
            <a:r>
              <a:rPr lang="ru-RU" sz="3600" b="1" u="sng">
                <a:solidFill>
                  <a:schemeClr val="bg1"/>
                </a:solidFill>
              </a:rPr>
              <a:t>Конечная  цель работы </a:t>
            </a:r>
            <a:r>
              <a:rPr lang="ru-RU" sz="3600">
                <a:solidFill>
                  <a:schemeClr val="bg1"/>
                </a:solidFill>
              </a:rPr>
              <a:t>– повысить уровень языковой и лингвистической, культуроведческой и коммуникативной компетенций, что предполагает прежде всего умение оптимально использовать средства языка. Это, в свою очередь, позволит учащимся успешно сдать экзамен по русскому языку. 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8715436" cy="1785942"/>
          </a:xfrm>
        </p:spPr>
        <p:txBody>
          <a:bodyPr/>
          <a:lstStyle/>
          <a:p>
            <a:pPr>
              <a:defRPr/>
            </a:pPr>
            <a:r>
              <a:rPr 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ОГЭ-2023-2024 </a:t>
            </a:r>
            <a:br>
              <a:rPr 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Сайты для подготовки к ОГЭ </a:t>
            </a:r>
            <a:br>
              <a:rPr 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русскому языку</a:t>
            </a:r>
            <a:br>
              <a:rPr lang="ru-RU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214282" y="2000240"/>
            <a:ext cx="8715436" cy="4572032"/>
          </a:xfrm>
        </p:spPr>
        <p:txBody>
          <a:bodyPr/>
          <a:lstStyle/>
          <a:p>
            <a:r>
              <a:rPr lang="ru-RU" sz="24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en-US" sz="24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www</a:t>
            </a:r>
            <a:r>
              <a:rPr lang="ru-RU" sz="24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.fipi.ru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«ФИПИ» / Открытый банк заданий/</a:t>
            </a:r>
          </a:p>
          <a:p>
            <a:r>
              <a:rPr lang="ru-RU" sz="24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http://www.saharina.ru/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«Сайт Захарьиной» /тесты/</a:t>
            </a:r>
          </a:p>
          <a:p>
            <a:r>
              <a:rPr lang="ru-RU" sz="24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http://капканы-егэ.рф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«Капканы ЕГЭ и ГИА» /готовые сочинения/ РЕШУ ОГЭ,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ТРИВИУМ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http://uchimcauchitca.blogspot.ru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«По уши в ОГЭ и ЕГЭ»</a:t>
            </a:r>
          </a:p>
          <a:p>
            <a:r>
              <a:rPr lang="ru-RU" sz="24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6"/>
              </a:rPr>
              <a:t>http://4ege.ru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«4 ЕГЭ» /подготовка к ОГЭ и ЕГЭ/</a:t>
            </a:r>
          </a:p>
          <a:p>
            <a:r>
              <a:rPr lang="ru-RU" sz="24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7"/>
              </a:rPr>
              <a:t>http://gia.edu.ru/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«ОГЭ. Официальный сайт»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http://neznaika.pro/ «Незнайка» /Тесты. Тексты/</a:t>
            </a:r>
          </a:p>
          <a:p>
            <a:r>
              <a:rPr lang="ru-RU" sz="24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8"/>
              </a:rPr>
              <a:t>http://егэша.рф/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«ЕГЭША. РФ» /подготовка к ЕГЭ и ОГЭ</a:t>
            </a:r>
          </a:p>
          <a:p>
            <a:r>
              <a:rPr lang="ru-RU" sz="24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9"/>
              </a:rPr>
              <a:t>http://gramotei.cerm.ru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/онлайн -тренажёры/</a:t>
            </a:r>
          </a:p>
          <a:p>
            <a:endParaRPr lang="ru-RU" sz="1400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1D0404D-125C-4F4B-AF01-2FED719FB9C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971600" y="1052736"/>
            <a:ext cx="6971083" cy="525658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sz="3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Однажды буддийский монах пришел к Великому Мастеру и спросил:</a:t>
            </a:r>
            <a:endParaRPr lang="ru-RU" sz="38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just"/>
            <a:r>
              <a:rPr lang="ru-RU" sz="3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- Где искать ключ к познанию тайн мира?</a:t>
            </a:r>
            <a:endParaRPr lang="ru-RU" sz="38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just"/>
            <a:r>
              <a:rPr lang="ru-RU" sz="3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На что тот ответил:</a:t>
            </a:r>
            <a:endParaRPr lang="ru-RU" sz="38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just"/>
            <a:r>
              <a:rPr lang="ru-RU" sz="3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- Ясным солнечным днём загляни в воды чистого горного озера, и ты увидишь, где его нужно искать.</a:t>
            </a:r>
            <a:endParaRPr lang="ru-RU" sz="38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just"/>
            <a:r>
              <a:rPr lang="ru-RU" sz="3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Ответ понятен: человек должен заглянуть в себя, поставить перед собой определённую цель и идти к ней, накапливая знания и жизненный опыт.</a:t>
            </a:r>
            <a:endParaRPr lang="ru-RU" sz="38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4822017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9D0ECD0-9633-483A-A38E-415C8CA775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186" y="1719229"/>
            <a:ext cx="6181445" cy="3461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116847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348CD61-C1CD-41D0-9017-B7B19F3682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6691" y="1771650"/>
            <a:ext cx="4950619" cy="331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007518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6D58199-4E12-43F4-AAB9-1B0CDF732F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819" y="1893094"/>
            <a:ext cx="5186363" cy="307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288322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ctrTitle"/>
          </p:nvPr>
        </p:nvSpPr>
        <p:spPr>
          <a:xfrm>
            <a:off x="827088" y="188913"/>
            <a:ext cx="7772400" cy="863600"/>
          </a:xfrm>
        </p:spPr>
        <p:txBody>
          <a:bodyPr/>
          <a:lstStyle/>
          <a:p>
            <a:br>
              <a:rPr lang="ru-RU" altLang="ru-RU" sz="2800" b="1" i="1" dirty="0">
                <a:solidFill>
                  <a:schemeClr val="bg1"/>
                </a:solidFill>
              </a:rPr>
            </a:br>
            <a:br>
              <a:rPr lang="ru-RU" altLang="ru-RU" sz="2800" b="1" i="1" dirty="0">
                <a:solidFill>
                  <a:schemeClr val="bg1"/>
                </a:solidFill>
              </a:rPr>
            </a:br>
            <a:br>
              <a:rPr lang="ru-RU" altLang="ru-RU" sz="2800" b="1" i="1" dirty="0">
                <a:solidFill>
                  <a:schemeClr val="bg1"/>
                </a:solidFill>
              </a:rPr>
            </a:br>
            <a:r>
              <a:rPr lang="ru-RU" altLang="ru-RU" sz="2800" b="1" i="1" dirty="0">
                <a:solidFill>
                  <a:schemeClr val="bg1"/>
                </a:solidFill>
              </a:rPr>
              <a:t>СПАСИБО ЗА ВНИМАНИЕ!</a:t>
            </a:r>
          </a:p>
        </p:txBody>
      </p:sp>
      <p:pic>
        <p:nvPicPr>
          <p:cNvPr id="17411" name="Picture 3" descr="C:\Users\ДНС\Desktop\Марина\ЕГЭ РЯЗ\ЕГЭ. Уроки\мотиваторы\ege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547664" y="2060847"/>
            <a:ext cx="5832648" cy="3600401"/>
          </a:xfrm>
          <a:prstGeom prst="rect">
            <a:avLst/>
          </a:prstGeom>
          <a:noFill/>
          <a:ln w="9525">
            <a:noFill/>
            <a:miter lim="800000"/>
          </a:ln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1AEC0F8D-7C4E-48FC-BF65-0ACB5EC578F6}"/>
              </a:ext>
            </a:extLst>
          </p:cNvPr>
          <p:cNvSpPr/>
          <p:nvPr/>
        </p:nvSpPr>
        <p:spPr>
          <a:xfrm>
            <a:off x="395536" y="476672"/>
            <a:ext cx="828092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rgbClr val="00B0F0"/>
                </a:solidFill>
                <a:latin typeface="Times New Roman" panose="02020603050405020304" pitchFamily="18" charset="0"/>
                <a:ea typeface="Yu Mincho" panose="020B0400000000000000" pitchFamily="18" charset="-128"/>
                <a:cs typeface="Times New Roman" panose="02020603050405020304" pitchFamily="18" charset="0"/>
              </a:rPr>
              <a:t>Что изменилось в ОГЭ по русскому языку в  2024году?</a:t>
            </a:r>
          </a:p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Yu Mincho" panose="020B0400000000000000" pitchFamily="18" charset="-128"/>
                <a:cs typeface="Times New Roman" panose="02020603050405020304" pitchFamily="18" charset="0"/>
              </a:rPr>
              <a:t>Мы уже знаем, какие изменения нас ждут.</a:t>
            </a:r>
          </a:p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Yu Mincho" panose="020B0400000000000000" pitchFamily="18" charset="-128"/>
                <a:cs typeface="Times New Roman" panose="02020603050405020304" pitchFamily="18" charset="0"/>
              </a:rPr>
              <a:t>1. Теперь в экзамене не 9, а 13 заданий.</a:t>
            </a:r>
          </a:p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Yu Mincho" panose="020B0400000000000000" pitchFamily="18" charset="-128"/>
                <a:cs typeface="Times New Roman" panose="02020603050405020304" pitchFamily="18" charset="0"/>
              </a:rPr>
              <a:t>2. Изложение само по себе не изменилось, но получить за него теперь можно не 7, а 6 баллов (3 балла - &gt; 2 балла за сжатие текста).</a:t>
            </a:r>
          </a:p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Yu Mincho" panose="020B0400000000000000" pitchFamily="18" charset="-128"/>
                <a:cs typeface="Times New Roman" panose="02020603050405020304" pitchFamily="18" charset="0"/>
              </a:rPr>
              <a:t>3. Теперь в экзамене не один, а два синтаксических анализа, включающие в себя и грамматические основы, и характеристики предложений ( задание 2 и 3)</a:t>
            </a:r>
          </a:p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Yu Mincho" panose="020B0400000000000000" pitchFamily="18" charset="-128"/>
                <a:cs typeface="Times New Roman" panose="02020603050405020304" pitchFamily="18" charset="0"/>
              </a:rPr>
              <a:t>Синтаксические анализы</a:t>
            </a:r>
          </a:p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Yu Mincho" panose="020B0400000000000000" pitchFamily="18" charset="-128"/>
                <a:cs typeface="Times New Roman" panose="02020603050405020304" pitchFamily="18" charset="0"/>
              </a:rPr>
              <a:t>4. Добавилось новое задание на пунктуацию, очень похожее на задание из ЕГЭ. Нужно сопоставить правило и пример к нему, причем примеров больше, чем правил.( задание 4)</a:t>
            </a:r>
          </a:p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Yu Mincho" panose="020B0400000000000000" pitchFamily="18" charset="-128"/>
                <a:cs typeface="Times New Roman" panose="02020603050405020304" pitchFamily="18" charset="0"/>
              </a:rPr>
              <a:t> Задание на пунктуацию</a:t>
            </a:r>
          </a:p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Yu Mincho" panose="020B0400000000000000" pitchFamily="18" charset="-128"/>
                <a:cs typeface="Times New Roman" panose="02020603050405020304" pitchFamily="18" charset="0"/>
              </a:rPr>
              <a:t>5. Орфографический анализ теперь тоже не один: добавилось новое задание, в котором нужно верно вставить пропущенные буквы.</a:t>
            </a:r>
          </a:p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Yu Mincho" panose="020B0400000000000000" pitchFamily="18" charset="-128"/>
                <a:cs typeface="Times New Roman" panose="02020603050405020304" pitchFamily="18" charset="0"/>
              </a:rPr>
              <a:t> ( задание 7)</a:t>
            </a:r>
          </a:p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Yu Mincho" panose="020B0400000000000000" pitchFamily="18" charset="-128"/>
                <a:cs typeface="Times New Roman" panose="02020603050405020304" pitchFamily="18" charset="0"/>
              </a:rPr>
              <a:t>Новое задание на орфографический анализ</a:t>
            </a:r>
          </a:p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Yu Mincho" panose="020B0400000000000000" pitchFamily="18" charset="-128"/>
                <a:cs typeface="Times New Roman" panose="02020603050405020304" pitchFamily="18" charset="0"/>
              </a:rPr>
              <a:t>6. В экзамен добавлено новое задание на знание норм современного русского языка. Для школьников это дополнительная информация, которую необходимо будет выучить, чтобы правильно выполнить задание.( задание 8)</a:t>
            </a:r>
          </a:p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Yu Mincho" panose="020B0400000000000000" pitchFamily="18" charset="-128"/>
                <a:cs typeface="Times New Roman" panose="02020603050405020304" pitchFamily="18" charset="0"/>
              </a:rPr>
              <a:t> Задание на знание норм современного русского языка</a:t>
            </a:r>
          </a:p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Yu Mincho" panose="020B0400000000000000" pitchFamily="18" charset="-128"/>
                <a:cs typeface="Times New Roman" panose="02020603050405020304" pitchFamily="18" charset="0"/>
              </a:rPr>
              <a:t>7. Сочинение осталось прежним, но оценивается оно теперь не на 9, а на 7 баллов.</a:t>
            </a:r>
          </a:p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Yu Mincho" panose="020B0400000000000000" pitchFamily="18" charset="-128"/>
                <a:cs typeface="Times New Roman" panose="02020603050405020304" pitchFamily="18" charset="0"/>
              </a:rPr>
              <a:t>Общее количество баллов за весь экзамен не изменилось - 33</a:t>
            </a:r>
          </a:p>
          <a:p>
            <a:endParaRPr lang="ru-RU" sz="1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792411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Содержимое 2"/>
          <p:cNvSpPr>
            <a:spLocks noGrp="1"/>
          </p:cNvSpPr>
          <p:nvPr>
            <p:ph idx="1"/>
          </p:nvPr>
        </p:nvSpPr>
        <p:spPr>
          <a:xfrm>
            <a:off x="285750" y="357188"/>
            <a:ext cx="8572530" cy="1142986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altLang="ru-RU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Эффективные  формы подготовки :</a:t>
            </a:r>
          </a:p>
        </p:txBody>
      </p:sp>
      <p:sp>
        <p:nvSpPr>
          <p:cNvPr id="6147" name="Прямоугольник 2"/>
          <p:cNvSpPr>
            <a:spLocks noChangeArrowheads="1"/>
          </p:cNvSpPr>
          <p:nvPr/>
        </p:nvSpPr>
        <p:spPr bwMode="auto">
          <a:xfrm>
            <a:off x="500034" y="1500174"/>
            <a:ext cx="8358246" cy="408111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alt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-Внеурочная деятельность</a:t>
            </a:r>
          </a:p>
          <a:p>
            <a:pPr>
              <a:lnSpc>
                <a:spcPct val="80000"/>
              </a:lnSpc>
            </a:pPr>
            <a:r>
              <a:rPr lang="ru-RU" alt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-Индивидуальная работа</a:t>
            </a:r>
          </a:p>
          <a:p>
            <a:pPr>
              <a:lnSpc>
                <a:spcPct val="80000"/>
              </a:lnSpc>
            </a:pPr>
            <a:r>
              <a:rPr lang="ru-RU" alt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- Анкетирование</a:t>
            </a:r>
          </a:p>
          <a:p>
            <a:pPr>
              <a:lnSpc>
                <a:spcPct val="80000"/>
              </a:lnSpc>
            </a:pPr>
            <a:r>
              <a:rPr lang="ru-RU" alt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-Диагностические тесты</a:t>
            </a:r>
          </a:p>
          <a:p>
            <a:pPr>
              <a:lnSpc>
                <a:spcPct val="80000"/>
              </a:lnSpc>
            </a:pPr>
            <a:r>
              <a:rPr lang="ru-RU" alt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-Групповая дискуссия</a:t>
            </a:r>
          </a:p>
          <a:p>
            <a:pPr>
              <a:lnSpc>
                <a:spcPct val="80000"/>
              </a:lnSpc>
            </a:pPr>
            <a:r>
              <a:rPr lang="ru-RU" alt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-Мини-лекции </a:t>
            </a:r>
          </a:p>
          <a:p>
            <a:pPr>
              <a:lnSpc>
                <a:spcPct val="80000"/>
              </a:lnSpc>
            </a:pPr>
            <a:r>
              <a:rPr lang="ru-RU" alt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-Творческая работа</a:t>
            </a:r>
          </a:p>
          <a:p>
            <a:pPr>
              <a:lnSpc>
                <a:spcPct val="80000"/>
              </a:lnSpc>
            </a:pPr>
            <a:r>
              <a:rPr lang="ru-RU" alt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-Устные или письменные размышления по предложенной тематике. 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br>
              <a:rPr lang="ru-RU" b="1"/>
            </a:br>
            <a:r>
              <a:rPr lang="ru-RU" sz="3600" b="1">
                <a:solidFill>
                  <a:schemeClr val="bg1"/>
                </a:solidFill>
              </a:rPr>
              <a:t>Методы и приемы подготовки к ОГЭ</a:t>
            </a:r>
            <a:br>
              <a:rPr lang="ru-RU">
                <a:solidFill>
                  <a:srgbClr val="F81636"/>
                </a:solidFill>
              </a:rPr>
            </a:br>
            <a:endParaRPr lang="ru-RU">
              <a:solidFill>
                <a:srgbClr val="F81636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/>
          <a:lstStyle/>
          <a:p>
            <a:pPr marL="742950" indent="-742950">
              <a:buNone/>
            </a:pPr>
            <a:r>
              <a:rPr lang="ru-RU" sz="2800">
                <a:solidFill>
                  <a:schemeClr val="bg1"/>
                </a:solidFill>
              </a:rPr>
              <a:t>1. Работа с тестами</a:t>
            </a:r>
          </a:p>
          <a:p>
            <a:pPr marL="742950" indent="-742950">
              <a:buNone/>
            </a:pPr>
            <a:r>
              <a:rPr lang="ru-RU" sz="2800">
                <a:solidFill>
                  <a:schemeClr val="bg1"/>
                </a:solidFill>
              </a:rPr>
              <a:t>2. Самостоятельное составление тестов</a:t>
            </a:r>
          </a:p>
          <a:p>
            <a:pPr>
              <a:buNone/>
            </a:pPr>
            <a:r>
              <a:rPr lang="ru-RU" sz="2800">
                <a:solidFill>
                  <a:schemeClr val="bg1"/>
                </a:solidFill>
              </a:rPr>
              <a:t>3. Комплексный анализ текста</a:t>
            </a:r>
          </a:p>
          <a:p>
            <a:pPr>
              <a:buNone/>
            </a:pPr>
            <a:r>
              <a:rPr lang="ru-RU" sz="2800">
                <a:solidFill>
                  <a:schemeClr val="bg1"/>
                </a:solidFill>
              </a:rPr>
              <a:t>4. Различные виды сочинений</a:t>
            </a:r>
          </a:p>
          <a:p>
            <a:pPr>
              <a:buNone/>
            </a:pPr>
            <a:r>
              <a:rPr lang="ru-RU" sz="2800">
                <a:solidFill>
                  <a:schemeClr val="bg1"/>
                </a:solidFill>
              </a:rPr>
              <a:t>5.Изложение</a:t>
            </a:r>
          </a:p>
          <a:p>
            <a:pPr>
              <a:buNone/>
            </a:pPr>
            <a:r>
              <a:rPr lang="ru-RU" sz="2800">
                <a:solidFill>
                  <a:schemeClr val="bg1"/>
                </a:solidFill>
              </a:rPr>
              <a:t>6. Различные виды диктантов</a:t>
            </a:r>
          </a:p>
          <a:p>
            <a:pPr>
              <a:buNone/>
            </a:pPr>
            <a:r>
              <a:rPr lang="ru-RU" sz="2800">
                <a:solidFill>
                  <a:schemeClr val="bg1"/>
                </a:solidFill>
              </a:rPr>
              <a:t>7. Работа с критериями оценивания</a:t>
            </a:r>
          </a:p>
          <a:p>
            <a:pPr>
              <a:buNone/>
            </a:pPr>
            <a:r>
              <a:rPr lang="ru-RU" sz="2800">
                <a:solidFill>
                  <a:schemeClr val="bg1"/>
                </a:solidFill>
              </a:rPr>
              <a:t>8. Самостоятельное оценивание по критериям</a:t>
            </a:r>
          </a:p>
          <a:p>
            <a:pPr>
              <a:buNone/>
            </a:pPr>
            <a:r>
              <a:rPr lang="ru-RU" sz="2800">
                <a:solidFill>
                  <a:schemeClr val="bg1"/>
                </a:solidFill>
              </a:rPr>
              <a:t>9. Проектная деятельность (создание таблиц, алгоритмов, схем и т.д.)</a:t>
            </a:r>
          </a:p>
          <a:p>
            <a:pPr>
              <a:buNone/>
            </a:pPr>
            <a:r>
              <a:rPr lang="ru-RU" sz="2800">
                <a:solidFill>
                  <a:schemeClr val="bg1"/>
                </a:solidFill>
              </a:rPr>
              <a:t>10. Работа с интернет – ресурсами.</a:t>
            </a:r>
          </a:p>
          <a:p>
            <a:endParaRPr lang="ru-RU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Содержимое 1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ctr">
              <a:lnSpc>
                <a:spcPct val="150000"/>
              </a:lnSpc>
              <a:buFont typeface="Wingdings 2" pitchFamily="18" charset="2"/>
              <a:buNone/>
            </a:pPr>
            <a:r>
              <a:rPr lang="ru-RU" sz="4800" b="1">
                <a:solidFill>
                  <a:schemeClr val="bg1"/>
                </a:solidFill>
              </a:rPr>
              <a:t>Подготовка к выполнению</a:t>
            </a:r>
            <a:r>
              <a:rPr lang="en-US" sz="4800" b="1">
                <a:solidFill>
                  <a:schemeClr val="bg1"/>
                </a:solidFill>
              </a:rPr>
              <a:t> </a:t>
            </a:r>
            <a:r>
              <a:rPr lang="ru-RU" sz="4800" b="1">
                <a:solidFill>
                  <a:schemeClr val="bg1"/>
                </a:solidFill>
              </a:rPr>
              <a:t>тестовой части ОГЭ</a:t>
            </a:r>
            <a:endParaRPr lang="ru-RU" sz="4800">
              <a:solidFill>
                <a:schemeClr val="bg1"/>
              </a:solidFill>
            </a:endParaRPr>
          </a:p>
        </p:txBody>
      </p:sp>
      <p:sp>
        <p:nvSpPr>
          <p:cNvPr id="13316" name="AutoShape 7" descr="ЕГЭ 2014. русский язык вариант 126 огэ ГИА - Ответы и результаты по Русскому языку и Математик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ru-RU"/>
          </a:p>
        </p:txBody>
      </p:sp>
      <p:sp>
        <p:nvSpPr>
          <p:cNvPr id="13317" name="AutoShape 9" descr="ЕГЭ 2014. русский язык вариант 126 огэ ГИА - Ответы и результаты по Русскому языку и Математик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pull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500063" y="214313"/>
            <a:ext cx="8229600" cy="1143000"/>
          </a:xfrm>
        </p:spPr>
        <p:txBody>
          <a:bodyPr/>
          <a:lstStyle/>
          <a:p>
            <a:pPr algn="l" eaLnBrk="1" hangingPunct="1"/>
            <a:r>
              <a:rPr lang="ru-RU" sz="2400" dirty="0">
                <a:solidFill>
                  <a:srgbClr val="C35E2E"/>
                </a:solidFill>
              </a:rPr>
              <a:t>	</a:t>
            </a:r>
            <a:r>
              <a:rPr lang="ru-RU" sz="36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Работа по развитию грамотности   			учащихся</a:t>
            </a:r>
            <a:r>
              <a:rPr lang="ru-RU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14339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643050"/>
            <a:ext cx="8643998" cy="4572000"/>
          </a:xfrm>
        </p:spPr>
        <p:txBody>
          <a:bodyPr/>
          <a:lstStyle/>
          <a:p>
            <a:pPr marL="0" indent="0" eaLnBrk="1" hangingPunct="1">
              <a:buNone/>
            </a:pP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pitchFamily="34" charset="0"/>
              <a:buChar char="•"/>
            </a:pP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Словарный диктант с самопроверкой;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словарный диктант с грамматическим заданием;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словарный диктант с продолжением;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словарный диктант с сопоставлением;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словарный диктант на основе загадок;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обобщающий словарный диктант;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 работа над ошибками «По следам ошибок»</a:t>
            </a:r>
          </a:p>
        </p:txBody>
      </p:sp>
    </p:spTree>
  </p:cSld>
  <p:clrMapOvr>
    <a:masterClrMapping/>
  </p:clrMapOvr>
  <p:transition>
    <p:wheel spokes="3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ru-RU" b="1">
                <a:solidFill>
                  <a:schemeClr val="bg1"/>
                </a:solidFill>
              </a:rPr>
              <a:t>Работа с орфографическим словарем</a:t>
            </a:r>
          </a:p>
        </p:txBody>
      </p:sp>
      <p:sp>
        <p:nvSpPr>
          <p:cNvPr id="15363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ru-RU">
                <a:solidFill>
                  <a:schemeClr val="bg1"/>
                </a:solidFill>
              </a:rPr>
              <a:t>Полезны задания, когда сами учащиеся подбирают слова для  диктанта с последующей  взаимопроверкой. При этом,  обращаясь к орфографическим словарям, находят  слова,  написание которых не всегда могут объяснить. В итоге формируется не  только  орфографическая зоркость, но и навыки   работы со словарями (этот навык просто необходим на экзамене).</a:t>
            </a:r>
          </a:p>
          <a:p>
            <a:pPr eaLnBrk="1" hangingPunct="1"/>
            <a:endParaRPr lang="ru-RU"/>
          </a:p>
        </p:txBody>
      </p:sp>
    </p:spTree>
  </p:cSld>
  <p:clrMapOvr>
    <a:masterClrMapping/>
  </p:clrMapOvr>
  <p:transition>
    <p:wheel spokes="2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/>
          <a:lstStyle/>
          <a:p>
            <a:pPr eaLnBrk="1" hangingPunct="1"/>
            <a:r>
              <a:rPr lang="ru-RU" b="1">
                <a:solidFill>
                  <a:schemeClr val="bg1"/>
                </a:solidFill>
              </a:rPr>
              <a:t>Синтаксическая  минутка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357298"/>
            <a:ext cx="8643998" cy="45720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 тестах есть задание, в котором  надо найти  грамматическую основу предложения,  и задание, в котором необходимо  расставить знаки препинания</a:t>
            </a:r>
            <a:r>
              <a:rPr lang="ru-RU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Они вызывают трудности у учащихся. Конечно, предложения для неё стараюсь выбирать из тестов или придумывать сама (например, </a:t>
            </a:r>
            <a:r>
              <a:rPr lang="ru-RU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Тротуары заливают асфальтом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). Такую работу неплохо проводить и устно, что обостряет восприятие и концентрирует внимание.</a:t>
            </a:r>
            <a:r>
              <a:rPr lang="ru-RU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ru-RU" i="1" dirty="0"/>
          </a:p>
        </p:txBody>
      </p:sp>
    </p:spTree>
  </p:cSld>
  <p:clrMapOvr>
    <a:masterClrMapping/>
  </p:clrMapOvr>
  <p:transition>
    <p:dissolv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9.11.14"/>
  <p:tag name="AS_TITLE" val="Aspose.Slides for .NET 4.0 Client Profile"/>
  <p:tag name="AS_VERSION" val="19.1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Контур</Template>
  <TotalTime>547</TotalTime>
  <Words>1597</Words>
  <Application>Microsoft Office PowerPoint</Application>
  <PresentationFormat>Экран (4:3)</PresentationFormat>
  <Paragraphs>135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1" baseType="lpstr">
      <vt:lpstr>Yu Mincho</vt:lpstr>
      <vt:lpstr>Arial</vt:lpstr>
      <vt:lpstr>Arial Black</vt:lpstr>
      <vt:lpstr>Calibri</vt:lpstr>
      <vt:lpstr>Times New Roman</vt:lpstr>
      <vt:lpstr>Wingdings 2</vt:lpstr>
      <vt:lpstr>YS Text</vt:lpstr>
      <vt:lpstr>Тема Office</vt:lpstr>
      <vt:lpstr>Обсуждение эффективных приёмов подготовки обучающихся к выполнению заданий, вызвавших наибольшие затруднения по русскому языку при подготовке к ГИА.  ГИА-2024  </vt:lpstr>
      <vt:lpstr>Презентация PowerPoint</vt:lpstr>
      <vt:lpstr>Презентация PowerPoint</vt:lpstr>
      <vt:lpstr>Презентация PowerPoint</vt:lpstr>
      <vt:lpstr> Методы и приемы подготовки к ОГЭ </vt:lpstr>
      <vt:lpstr>Презентация PowerPoint</vt:lpstr>
      <vt:lpstr> Работа по развитию грамотности      учащихся </vt:lpstr>
      <vt:lpstr>Работа с орфографическим словарем</vt:lpstr>
      <vt:lpstr>Синтаксическая  минутка</vt:lpstr>
      <vt:lpstr> Конструирование предложений, их синонимическая  замена </vt:lpstr>
      <vt:lpstr>Экзаменационная минутка</vt:lpstr>
      <vt:lpstr>Работа со связными текстами , творческие и объяснительные диктанты </vt:lpstr>
      <vt:lpstr>Урок литературы</vt:lpstr>
      <vt:lpstr>Презентация PowerPoint</vt:lpstr>
      <vt:lpstr>Презентация PowerPoint</vt:lpstr>
      <vt:lpstr>Презентация PowerPoint</vt:lpstr>
      <vt:lpstr>Задание 9 «Готовим СУП»:</vt:lpstr>
      <vt:lpstr>Презентация PowerPoint</vt:lpstr>
      <vt:lpstr>ОГЭ-2023-2024  Сайты для подготовки к ОГЭ  по русскому языку </vt:lpstr>
      <vt:lpstr>Презентация PowerPoint</vt:lpstr>
      <vt:lpstr>Презентация PowerPoint</vt:lpstr>
      <vt:lpstr>Презентация PowerPoint</vt:lpstr>
      <vt:lpstr>   СПАСИБО ЗА ВНИМАНИЕ!</vt:lpstr>
    </vt:vector>
  </TitlesOfParts>
  <Manager>lusana.ru</Manager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lusana.ru</dc:title>
  <dc:subject>lusana.ru</dc:subject>
  <dc:creator>lusana.ru</dc:creator>
  <dc:description>lusana.ru</dc:description>
  <cp:lastModifiedBy>Uchitel1</cp:lastModifiedBy>
  <cp:revision>55</cp:revision>
  <dcterms:created xsi:type="dcterms:W3CDTF">2011-01-20T12:42:11Z</dcterms:created>
  <dcterms:modified xsi:type="dcterms:W3CDTF">2023-11-29T10:18:40Z</dcterms:modified>
</cp:coreProperties>
</file>