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7" r:id="rId15"/>
    <p:sldId id="269" r:id="rId16"/>
    <p:sldId id="270" r:id="rId17"/>
    <p:sldId id="271" r:id="rId18"/>
    <p:sldId id="272" r:id="rId19"/>
    <p:sldId id="273" r:id="rId20"/>
    <p:sldId id="274" r:id="rId21"/>
    <p:sldId id="278" r:id="rId22"/>
    <p:sldId id="275" r:id="rId23"/>
  </p:sldIdLst>
  <p:sldSz cx="9144000" cy="6858000" type="screen4x3"/>
  <p:notesSz cx="9144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05.09.2024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05.09.2024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05.09.2024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05.09.2024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05.09.2024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05.09.2024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05.09.2024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05.09.2024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05.09.2024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05.09.2024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05.09.2024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C71EC6-210F-42DE-9C53-41977AD35B3D}" type="datetimeFigureOut">
              <a:rPr lang="ru-RU"/>
              <a:t>05.09.2024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2023/09/14/metodicheskoe-posobie-literatura-10-11-klassyuglublyonnyj-uroven-2023-g/" TargetMode="External"/><Relationship Id="rId7" Type="http://schemas.openxmlformats.org/officeDocument/2006/relationships/hyperlink" Target="https://edsoo.ru/wpcontent/uploads/2023/12/mr_vdnh_kritarova_zh_n_zimnyaya_skazaka_rossii.pdf" TargetMode="External"/><Relationship Id="rId2" Type="http://schemas.openxmlformats.org/officeDocument/2006/relationships/hyperlink" Target="https://edsoo.ru/wpcontent/uploads/2023/08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dsoo.ru/wp-content/uploads/2023/10/metodicheskoe-posobie.-literatura-1.pdf" TargetMode="External"/><Relationship Id="rId5" Type="http://schemas.openxmlformats.org/officeDocument/2006/relationships/hyperlink" Target="https://edsoo.ru/wp-content/uploads/2023/08/&#1052;&#1055;_&#1058;&#1077;&#1072;&#1090;&#1088;_&#1092;&#1086;&#1088;&#1084;&#1072;&#1090;docx_08082023_&#1085;&#1072;-&#1089;&#1072;&#1081;&#1090;_&#1053;&#1086;&#1074;&#1072;&#1103;.pdf" TargetMode="External"/><Relationship Id="rId4" Type="http://schemas.openxmlformats.org/officeDocument/2006/relationships/hyperlink" Target="https://static.edsoo.ru/projects/case/for_teachers/russian_literature/index.html7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mr-russkij-yazyk/" TargetMode="External"/><Relationship Id="rId2" Type="http://schemas.openxmlformats.org/officeDocument/2006/relationships/hyperlink" Target="https://edsoo.ru/mr-literatura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dsoo.ru/konstruktor-rabochih-programm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edsoo.ru/wp-content/uploads/2023/10/01_frp_russkijyazyk_5-9-klassy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edsoo.ru/rabochie-programmy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431709" y="3356992"/>
            <a:ext cx="8026490" cy="201865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/>
              <a:t>«Формирование традиционных ценностей в семье, школе, детском саду: современный взгляд</a:t>
            </a:r>
            <a:r>
              <a:rPr lang="ru-RU" dirty="0" smtClean="0"/>
              <a:t>».</a:t>
            </a:r>
            <a:endParaRPr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611560" y="1916832"/>
            <a:ext cx="7848872" cy="1224136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ru-RU" sz="3500" b="1">
                <a:solidFill>
                  <a:schemeClr val="tx1"/>
                </a:solidFill>
              </a:rPr>
              <a:t>Тематическая площадка работников образования </a:t>
            </a:r>
          </a:p>
          <a:p>
            <a:pPr>
              <a:defRPr/>
            </a:pPr>
            <a:r>
              <a:rPr lang="ru-RU" sz="3500" b="1">
                <a:solidFill>
                  <a:schemeClr val="tx1"/>
                </a:solidFill>
              </a:rPr>
              <a:t>Новоорского района</a:t>
            </a:r>
            <a:endParaRPr lang="ru-RU" sz="3500">
              <a:solidFill>
                <a:schemeClr val="tx1"/>
              </a:solidFill>
            </a:endParaRPr>
          </a:p>
          <a:p>
            <a:pPr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431708" y="0"/>
            <a:ext cx="2340091" cy="1800200"/>
          </a:xfrm>
          <a:prstGeom prst="roundRect">
            <a:avLst>
              <a:gd name="adj" fmla="val 16667"/>
            </a:avLst>
          </a:prstGeom>
          <a:blipFill>
            <a:blip r:embed="rId2"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4170708" y="6126335"/>
            <a:ext cx="127579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30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 scaled="1"/>
                </a:gradFill>
              </a:rPr>
              <a:t>2024 г.</a:t>
            </a: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6206596" y="46597"/>
            <a:ext cx="2696293" cy="1753603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3469229" y="39976"/>
            <a:ext cx="1954625" cy="1771379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ru-RU"/>
              <a:t>Изменения вступают в силу </a:t>
            </a:r>
            <a:r>
              <a:rPr lang="ru-RU" u="sng"/>
              <a:t>с 1 сентября 2024 года</a:t>
            </a:r>
            <a:endParaRPr/>
          </a:p>
          <a:p>
            <a:pPr algn="just">
              <a:defRPr/>
            </a:pPr>
            <a:r>
              <a:rPr lang="ru-RU"/>
              <a:t>Внесены изменения в ФОП ООО в части обновления содержания федеральных рабочих программ по учебному предмету «Литература».</a:t>
            </a:r>
            <a:endParaRPr/>
          </a:p>
          <a:p>
            <a:pPr algn="just">
              <a:defRPr/>
            </a:pPr>
            <a:r>
              <a:rPr lang="ru-RU"/>
              <a:t>  Внесены изменения в ФОП СОО в части обновления содержания федеральных рабочих программ по учебному предмету «Литература» для базового и углубленного уровней.</a:t>
            </a:r>
          </a:p>
          <a:p>
            <a:pPr algn="just">
              <a:defRPr/>
            </a:pPr>
            <a:endParaRPr lang="ru-RU"/>
          </a:p>
          <a:p>
            <a:pPr>
              <a:defRPr/>
            </a:pPr>
            <a:endParaRPr lang="ru-RU"/>
          </a:p>
        </p:txBody>
      </p:sp>
      <p:sp>
        <p:nvSpPr>
          <p:cNvPr id="5" name="Горизонтальный свиток 4"/>
          <p:cNvSpPr/>
          <p:nvPr/>
        </p:nvSpPr>
        <p:spPr bwMode="auto">
          <a:xfrm>
            <a:off x="4932040" y="0"/>
            <a:ext cx="3024336" cy="1512168"/>
          </a:xfrm>
          <a:prstGeom prst="horizontalScroll">
            <a:avLst>
              <a:gd name="adj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  <a:p>
            <a:pPr algn="ctr">
              <a:defRPr/>
            </a:pPr>
            <a:r>
              <a:rPr lang="ru-RU" sz="1400"/>
              <a:t>Приказ Минпрос  РФ  от 19.03.2024г. № 171« О внесении изменений в некоторые приказы МинПрос РФ…»</a:t>
            </a: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2411760" y="1844824"/>
            <a:ext cx="10074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5400" b="1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1"/>
                </a:gradFill>
              </a:rPr>
              <a:t>!!!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71299726" name="Заголовок 1"/>
          <p:cNvSpPr>
            <a:spLocks noGrp="1"/>
          </p:cNvSpPr>
          <p:nvPr>
            <p:ph type="title"/>
          </p:nvPr>
        </p:nvSpPr>
        <p:spPr bwMode="auto">
          <a:xfrm>
            <a:off x="185056" y="179387"/>
            <a:ext cx="6334155" cy="1143000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90000"/>
          </a:bodyPr>
          <a:lstStyle/>
          <a:p>
            <a:pPr>
              <a:defRPr/>
            </a:pPr>
            <a:r>
              <a:rPr lang="ru-RU" sz="26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В ФРП по литературе основного общего и среднего общего образования произошли следующие изменения:</a:t>
            </a:r>
            <a:endParaRPr/>
          </a:p>
        </p:txBody>
      </p:sp>
      <p:sp>
        <p:nvSpPr>
          <p:cNvPr id="480336517" name="Содержимое 2"/>
          <p:cNvSpPr>
            <a:spLocks noGrp="1"/>
          </p:cNvSpPr>
          <p:nvPr>
            <p:ph idx="1"/>
          </p:nvPr>
        </p:nvSpPr>
        <p:spPr bwMode="auto">
          <a:xfrm>
            <a:off x="96642" y="1387928"/>
            <a:ext cx="8994321" cy="4874305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60000" lnSpcReduction="20000"/>
          </a:bodyPr>
          <a:lstStyle/>
          <a:p>
            <a:pPr>
              <a:defRPr/>
            </a:pPr>
            <a:r>
              <a:rPr lang="ru-RU" sz="3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– оптимизировано количество произведений в обзорных и отдельных монографических темах в соответствии с количеством, установленным во ФГОС ООО и ФГОС СОО;</a:t>
            </a:r>
          </a:p>
          <a:p>
            <a:pPr>
              <a:defRPr/>
            </a:pPr>
            <a:r>
              <a:rPr lang="ru-RU" sz="3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– оптимизировано количество обзорных тем путём объединения дублирующих, сходных по тематике обзоров и перераспределения представленного в них материала, а также обзоров, включающих избыточный и/или излишне сложный для данного класса материал;</a:t>
            </a:r>
          </a:p>
          <a:p>
            <a:pPr>
              <a:defRPr/>
            </a:pPr>
            <a:r>
              <a:rPr lang="ru-RU" sz="3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– скорректированы списки произведений в обзорных темах за счёт исключения произведений, которые в условиях современной общественнополитической ситуации могут вызвать нежелательные дискуссии и трактовки;</a:t>
            </a:r>
          </a:p>
          <a:p>
            <a:pPr>
              <a:defRPr/>
            </a:pPr>
            <a:r>
              <a:rPr lang="ru-RU" sz="3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– перераспределён материал за счёт переноса отдельных произведений сходных по тематике обзорных тем из одного класса в другой; </a:t>
            </a:r>
          </a:p>
          <a:p>
            <a:pPr>
              <a:defRPr/>
            </a:pPr>
            <a:r>
              <a:rPr lang="ru-RU" sz="3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– заменены в ряде обзорных тем произведения по выбору на более доступные для обучающихся и традиционно входившие в программы по литературе для данного класса. Особое внимание следует уделить изменениям в ФРП по литературе для среднего общего образования.</a:t>
            </a:r>
            <a:endParaRPr/>
          </a:p>
        </p:txBody>
      </p:sp>
      <p:pic>
        <p:nvPicPr>
          <p:cNvPr id="224615484" name="Рисунок 22461548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857999" y="-149678"/>
            <a:ext cx="2065792" cy="15376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35608096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031075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523611437" name="Рисунок 152361143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619249" y="698499"/>
            <a:ext cx="6572250" cy="52768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55268237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524941303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566076888" name="Рисунок 156607688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619249" y="620712"/>
            <a:ext cx="5486400" cy="55054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23493"/>
            <a:ext cx="7252270" cy="5049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1404">
            <a:off x="6445253" y="542428"/>
            <a:ext cx="2724150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3525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1403648" y="2060848"/>
            <a:ext cx="4608512" cy="18067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5076056" y="3429000"/>
            <a:ext cx="3024336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1259632" y="3789040"/>
            <a:ext cx="5688632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59" y="6381328"/>
            <a:ext cx="4337625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2562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2267105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7"/>
            <a:ext cx="8229600" cy="1594779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>
              <a:defRPr/>
            </a:pPr>
            <a:r>
              <a:rPr lang="ru-RU" sz="24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в ФРП среднего общего образования на базовом и углублённом уровнях (10 класс) введён раздел «Повторение».</a:t>
            </a:r>
            <a:endParaRPr/>
          </a:p>
        </p:txBody>
      </p:sp>
      <p:graphicFrame>
        <p:nvGraphicFramePr>
          <p:cNvPr id="245935151" name="Объект 245935150"/>
          <p:cNvGraphicFramePr>
            <a:graphicFrameLocks noGrp="1"/>
          </p:cNvGraphicFramePr>
          <p:nvPr>
            <p:ph idx="1"/>
          </p:nvPr>
        </p:nvGraphicFramePr>
        <p:xfrm>
          <a:off x="83035" y="1600200"/>
          <a:ext cx="9008834" cy="46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4417"/>
                <a:gridCol w="4504417"/>
              </a:tblGrid>
              <a:tr h="37270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2000" b="1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 класс (базовый уровень)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2000" b="1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 класс (углублённый уровень) </a:t>
                      </a:r>
                      <a:endParaRPr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800" b="0" i="0" u="none" strike="noStrike" cap="none" spc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«20.3.1. Основные этапы литературного процесса от древнерусской литературы до литературы первой половины XIX века: обобщающее повторение («Слово о полку Игореве»; стихотворения М.В. Ломоносова, Г.Р. Державина; комедия Д.И. Фонвизина «Недоросль»; стихотворения и баллады В.А. Жуковского; комедия А.С. Грибоедова «Горе от ума»; произведения А.С. Пушкина (стихотворения, романы «Евгений Онегин» и «Капитанская дочка»); произведения М.Ю. Лермонтова (стихотворения, роман «Герой нашего времени»); произведения Н.В. Гоголя (комедия «Ревизор», поэма «Мёртвые души»)»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800" b="0" i="0" u="none" strike="noStrike" cap="none" spc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«21.6.1. Основные этапы литературного процесса от древнерусской литературы до литературы первой половины XIX века: обобщающее повторение («Слово о полку Игореве»; стихотворения М.В. Ломоносова, Г.Р. Державина; комедия Д.И. Фонвизина «Недоросль»; стихотворения и баллады В.А. Жуковского; комедия А.С. Грибоедова «Горе от ума»; произведения А.С. Пушкина (стихотворения, романы «Евгений Онегин» и «Капитанская дочка»); произведения М.Ю. Лермонтова (стихотворения, роман «Герой нашего времени»); произведения Н.В. Гоголя (комедия «Ревизор», поэма «Мёртвые души»)».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673484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165780"/>
            <a:ext cx="8229600" cy="351290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90000"/>
          </a:bodyPr>
          <a:lstStyle/>
          <a:p>
            <a:pPr>
              <a:defRPr/>
            </a:pPr>
            <a:r>
              <a:rPr lang="ru-RU" sz="20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Изменения в поурочном планировании по литературе в 10 классе</a:t>
            </a:r>
            <a:endParaRPr/>
          </a:p>
        </p:txBody>
      </p:sp>
      <p:graphicFrame>
        <p:nvGraphicFramePr>
          <p:cNvPr id="917175656" name="Объект 917175655"/>
          <p:cNvGraphicFramePr>
            <a:graphicFrameLocks noGrp="1"/>
          </p:cNvGraphicFramePr>
          <p:nvPr>
            <p:ph idx="1"/>
          </p:nvPr>
        </p:nvGraphicFramePr>
        <p:xfrm>
          <a:off x="96642" y="517071"/>
          <a:ext cx="9036048" cy="664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8024"/>
                <a:gridCol w="4518024"/>
              </a:tblGrid>
              <a:tr h="36576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2000" b="1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 класс (базовый уровень)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2000" b="1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 класс (углублённый уровень) </a:t>
                      </a:r>
                      <a:endParaRPr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 b="1" i="0" u="none" strike="noStrike" cap="none" spc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на повторение отводится 5 часов</a:t>
                      </a:r>
                      <a:endParaRPr sz="2000" b="1" i="0" u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 b="1" i="0" u="none" strike="noStrike" cap="none" spc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на повторение отводится 7 часов: </a:t>
                      </a:r>
                      <a:endParaRPr sz="2000" b="1" i="0" u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800" b="0" i="0" u="none" strike="noStrike" cap="none" spc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 Урок 1. Обобщающее повторение: [от древнерусской литературы до литературы XIX века. «Слово о полку Игореве». Стихотворения М.В. Ломоносова, Г.Р. Державина. Комедия Д.И. Фонвизина «Недоросль»]1. Урок 2. Обобщающее повторение: [стихотворения и баллады В.А. Жуковского; комедия А.С. Грибоедова «Горе от ума»]. Урок 3. Обобщающее повторение: [произведения А.С. Пушкина. Стихотворения. Романы «Евгений Онегин» и «Капитанская дочка»]. Урок 4. Обобщающее повторение: [произведения М.Ю. Лермонтова. Стихотворения. Роман «Герой нашего времени»]. Урок 5. Обобщающее повторение: [произведения Н.В. Гоголя. Комедия «Ревизор». Поэма «Мертвые души»]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800" b="0" i="0" u="none" strike="noStrike" cap="none" spc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Урок 1. Обобщающее повторение: [древнерусская литература. «Слово о полку Игореве»]. Урок 2. Обобщающее повторение: [литература XVIII века. Стихотворения М.В. Ломоносова, Г.Р. Державина. Комедия Д.И. Фонвизина «Недоросль»]. Урок 3. Обобщающее повторение: [стихотворения и баллады В.А. Жуковского; комедия А.С. Грибоедова «Горе от ума»]. Урок 4. Обобщающее повторение: [произведения А.С. Пушкина. Стихотворения. Роман «Капитанская дочка»] Урок 5. Обобщающее повторение: [произведения А.С. Пушкина. Роман «Евгений Онегин»]. Урок 6. Обобщающее повторение: [произведения М.Ю. Лермонтова. Стихотворения. Роман «Герой нашего времени»]. Урок 7. Обобщающее повторение: [произведения Н.В. Гоголя. Комедия «Ревизор». Поэма «Мёртвые души»].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90029342" name="Заголовок 1"/>
          <p:cNvSpPr>
            <a:spLocks noGrp="1"/>
          </p:cNvSpPr>
          <p:nvPr>
            <p:ph type="title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>
              <a:defRPr/>
            </a:pPr>
            <a:r>
              <a:rPr lang="ru-RU" sz="14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В рамках методической поддержки внедрения федеральных рабочих программ по литературе и родной (русской) литературе основного общего и среднего общего образования ФГБНУ «ИСРО» подготовлены методические пособия и рекомендации:</a:t>
            </a:r>
            <a:endParaRPr/>
          </a:p>
        </p:txBody>
      </p:sp>
      <p:sp>
        <p:nvSpPr>
          <p:cNvPr id="877021118" name="Содержимое 2"/>
          <p:cNvSpPr>
            <a:spLocks noGrp="1"/>
          </p:cNvSpPr>
          <p:nvPr>
            <p:ph idx="1"/>
          </p:nvPr>
        </p:nvSpPr>
        <p:spPr bwMode="auto">
          <a:xfrm>
            <a:off x="123856" y="1279071"/>
            <a:ext cx="8899071" cy="5238749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45000" lnSpcReduction="20000"/>
          </a:bodyPr>
          <a:lstStyle/>
          <a:p>
            <a:pPr>
              <a:defRPr/>
            </a:pPr>
            <a:r>
              <a:rPr lang="ru-RU" sz="3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– Литература. Реализация требований ФГОС основного общего образования : методическое пособие для учителя. – URL: </a:t>
            </a:r>
            <a:r>
              <a:rPr lang="ru-RU" sz="3200" b="0" i="0" u="sng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  <a:hlinkClick r:id="rId2" tooltip="https://edsoo.ru/wpcontent/uploads/2023/08/"/>
              </a:rPr>
              <a:t>https://edsoo.ru/wpcontent/uploads/2023/08/</a:t>
            </a:r>
            <a:r>
              <a:rPr lang="ru-RU" sz="3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</a:p>
          <a:p>
            <a:pPr>
              <a:defRPr/>
            </a:pPr>
            <a:r>
              <a:rPr lang="ru-RU" sz="3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Литература.-Реализация-требований-ФГОС-основногообщего-образования.-МП-для-учителя.pdf   </a:t>
            </a:r>
          </a:p>
          <a:p>
            <a:pPr>
              <a:defRPr/>
            </a:pPr>
            <a:r>
              <a:rPr lang="ru-RU" sz="3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– Родная литература (русская). Реализация ФГОС основного общего образования : методическое пособие для учителя. – URL: </a:t>
            </a:r>
            <a:r>
              <a:rPr lang="ru-RU" sz="3200" b="0" i="0" u="sng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  <a:hlinkClick r:id="rId2" tooltip="https://edsoo.ru/wpcontent/uploads/2023/08/"/>
              </a:rPr>
              <a:t>https://edsoo.ru/wpcontent/uploads/2023/08/</a:t>
            </a:r>
            <a:r>
              <a:rPr lang="ru-RU" sz="3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</a:p>
          <a:p>
            <a:pPr>
              <a:defRPr/>
            </a:pPr>
            <a:r>
              <a:rPr lang="ru-RU" sz="3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Родная-литература-русская.-Реализация-ФГОСосновного-общего-образования_методическое-пособие-для-учителя.pdf</a:t>
            </a:r>
          </a:p>
          <a:p>
            <a:pPr>
              <a:defRPr/>
            </a:pPr>
            <a:r>
              <a:rPr lang="ru-RU" sz="3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– Литература (углублённый уровень). Реализация требований ФГОС среднего общего образования : методическое пособие для учителя.</a:t>
            </a:r>
          </a:p>
          <a:p>
            <a:pPr>
              <a:defRPr/>
            </a:pPr>
            <a:r>
              <a:rPr lang="ru-RU" sz="3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– URL: </a:t>
            </a:r>
            <a:r>
              <a:rPr lang="ru-RU" sz="3200" b="0" i="0" u="sng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  <a:hlinkClick r:id="rId3" tooltip="https://edsoo.ru/2023/09/14/metodicheskoe-posobie-literatura-10-11-klassyuglublyonnyj-uroven-2023-g/"/>
              </a:rPr>
              <a:t>https://edsoo.ru/2023/09/14/metodicheskoe-posobie-literatura-10-11-klassyuglublyonnyj-uroven-2023-g/</a:t>
            </a:r>
            <a:r>
              <a:rPr lang="ru-RU" sz="3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 – Методические рекомендации по преподаванию родной литературы. 5–9 классы, (интерактивная версия).</a:t>
            </a:r>
          </a:p>
          <a:p>
            <a:pPr>
              <a:defRPr/>
            </a:pPr>
            <a:r>
              <a:rPr lang="ru-RU" sz="3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– URL: </a:t>
            </a:r>
            <a:r>
              <a:rPr lang="ru-RU" sz="3200" b="0" i="0" u="sng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  <a:hlinkClick r:id="rId4" tooltip="https://static.edsoo.ru/projects/case/for_teachers/russian_literature/index.html7"/>
              </a:rPr>
              <a:t>https://static.edsoo.ru/projects/case/for_teachers/russian_literature/index.html7</a:t>
            </a:r>
            <a:r>
              <a:rPr lang="ru-RU" sz="3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</a:p>
          <a:p>
            <a:pPr>
              <a:defRPr/>
            </a:pPr>
            <a:r>
              <a:rPr lang="ru-RU" sz="3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– Интеграция содержания предметов «Литература» и «История» с деятельностью школьных театров : методическое пособие для учителей. – URL: </a:t>
            </a:r>
            <a:r>
              <a:rPr lang="ru-RU" sz="3200" b="0" i="0" u="sng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  <a:hlinkClick r:id="rId5" tooltip="https://edsoo.ru/wp-content/uploads/2023/08/МП_Театр_форматdocx_08082023_на-сайт_Новая.pdf"/>
              </a:rPr>
              <a:t>https://edsoo.ru/wp-content/uploads/2023/08/МП_Театр_форматdocx_08082023_на-сайт_Новая.pdf</a:t>
            </a:r>
            <a:r>
              <a:rPr lang="ru-RU" sz="3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 </a:t>
            </a:r>
          </a:p>
          <a:p>
            <a:pPr>
              <a:defRPr/>
            </a:pPr>
            <a:r>
              <a:rPr lang="ru-RU" sz="3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– Система оценки достижений планируемых предметных результатов освоения учебного предмета «Литература» : методические рекомендации. – URL: </a:t>
            </a:r>
            <a:r>
              <a:rPr lang="ru-RU" sz="3200" b="0" i="0" u="sng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  <a:hlinkClick r:id="rId6" tooltip="https://edsoo.ru/wp-content/uploads/2023/10/metodicheskoe-posobie.-literatura-1.pdf"/>
              </a:rPr>
              <a:t>https://edsoo.ru/wp-content/uploads/2023/10/metodicheskoe-posobie.-literatura-1.pdf</a:t>
            </a:r>
            <a:r>
              <a:rPr lang="ru-RU" sz="3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</a:p>
          <a:p>
            <a:pPr>
              <a:defRPr/>
            </a:pPr>
            <a:r>
              <a:rPr lang="ru-RU" sz="3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– Достижение метапредметных результатов в рамках изучения предметов филологического блока (основное общее образование) : методические рекомендации. </a:t>
            </a:r>
          </a:p>
          <a:p>
            <a:pPr>
              <a:defRPr/>
            </a:pPr>
            <a:r>
              <a:rPr lang="ru-RU" sz="3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– URL: https://edsoo.ru/wpcontent/uploads/2023/12/meta_filologicheskij-blok_01.pdf </a:t>
            </a:r>
          </a:p>
          <a:p>
            <a:pPr>
              <a:defRPr/>
            </a:pPr>
            <a:r>
              <a:rPr lang="ru-RU" sz="3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– Методические рекомендации по использованию материалов Международной выставки-форума «Россия» на уроках литературы в основной школе. Зимняя сказка многоликой России. – URL: </a:t>
            </a:r>
            <a:r>
              <a:rPr lang="ru-RU" sz="3200" b="0" i="0" u="sng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  <a:hlinkClick r:id="rId7" tooltip="https://edsoo.ru/wpcontent/uploads/2023/12/mr_vdnh_kritarova_zh_n_zimnyaya_skazaka_rossii.pdf"/>
              </a:rPr>
              <a:t>https://edsoo.ru/wpcontent/uploads/2023/12/mr_vdnh_kritarova_zh_n_zimnyaya_skazaka_rossii.pdf</a:t>
            </a:r>
            <a:r>
              <a:rPr lang="ru-RU" sz="3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10370370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4400" b="0" i="0" u="sng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  <a:hlinkClick r:id="rId2" tooltip="https://edsoo.ru/mr-literatura/"/>
              </a:rPr>
              <a:t>https://edsoo.ru/mr-literatura/</a:t>
            </a:r>
            <a:r>
              <a:rPr/>
              <a:t> </a:t>
            </a:r>
          </a:p>
        </p:txBody>
      </p:sp>
      <p:sp>
        <p:nvSpPr>
          <p:cNvPr id="551974774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3200" b="0" i="0" u="sng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  <a:hlinkClick r:id="rId3" tooltip="https://edsoo.ru/mr-russkij-yazyk/"/>
              </a:rPr>
              <a:t>https://edsoo.ru/mr-russkij-yazyk/</a:t>
            </a:r>
            <a:r>
              <a:rPr/>
              <a:t> </a:t>
            </a:r>
          </a:p>
        </p:txBody>
      </p:sp>
      <p:pic>
        <p:nvPicPr>
          <p:cNvPr id="830220192" name="Рисунок 83022019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7417" y="2041071"/>
            <a:ext cx="5104578" cy="3088821"/>
          </a:xfrm>
          <a:prstGeom prst="rect">
            <a:avLst/>
          </a:prstGeom>
        </p:spPr>
      </p:pic>
      <p:pic>
        <p:nvPicPr>
          <p:cNvPr id="1104193440" name="Рисунок 1104193439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114800" y="2163535"/>
            <a:ext cx="4572000" cy="36042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07564515" name="Заголовок 1"/>
          <p:cNvSpPr>
            <a:spLocks noGrp="1"/>
          </p:cNvSpPr>
          <p:nvPr>
            <p:ph type="title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>
              <a:defRPr/>
            </a:pPr>
            <a:r>
              <a:rPr lang="ru-RU" sz="1800" b="1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Следует обращать особое внимание на те произведения, которые</a:t>
            </a:r>
            <a:br>
              <a:rPr lang="ru-RU" sz="1800" b="1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800" b="1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наибольшей степени могут способствовать патриотическому воспитанию</a:t>
            </a:r>
            <a:r>
              <a:rPr lang="ru-RU" sz="18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/>
          </a:p>
        </p:txBody>
      </p:sp>
      <p:sp>
        <p:nvSpPr>
          <p:cNvPr id="2051238432" name="Содержимое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4373335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>
              <a:defRPr/>
            </a:pP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 произведения русского фольклора и </a:t>
            </a:r>
          </a:p>
          <a:p>
            <a:pPr>
              <a:defRPr/>
            </a:pP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древнерусской литературы;</a:t>
            </a:r>
            <a:b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 произведения о Родине и русской природе;</a:t>
            </a:r>
            <a:b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 о русских умельцах, русской душе и русском характере;</a:t>
            </a:r>
            <a:b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 об историческом прошлом России;</a:t>
            </a:r>
            <a:b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 произведения о Великой </a:t>
            </a:r>
          </a:p>
          <a:p>
            <a:pPr>
              <a:defRPr/>
            </a:pP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Отечественной войне,</a:t>
            </a:r>
          </a:p>
          <a:p>
            <a:pPr>
              <a:defRPr/>
            </a:pP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военных подвигах,</a:t>
            </a:r>
            <a:b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 детях на войне;</a:t>
            </a:r>
            <a:b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 произведения литератур</a:t>
            </a:r>
          </a:p>
          <a:p>
            <a:pPr>
              <a:defRPr/>
            </a:pP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народов России </a:t>
            </a:r>
            <a:r>
              <a:rPr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endParaRPr/>
          </a:p>
        </p:txBody>
      </p:sp>
      <p:pic>
        <p:nvPicPr>
          <p:cNvPr id="982549023" name="Рисунок 98254902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913571" y="3429000"/>
            <a:ext cx="3839354" cy="2544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>
                <a:solidFill>
                  <a:schemeClr val="tx2">
                    <a:lumMod val="75000"/>
                  </a:schemeClr>
                </a:solidFill>
              </a:rPr>
              <a:t>Секция учителей  русского языка  и  литературы</a:t>
            </a:r>
            <a:br>
              <a:rPr lang="ru-RU" b="1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b="1">
                <a:solidFill>
                  <a:schemeClr val="tx2">
                    <a:lumMod val="75000"/>
                  </a:schemeClr>
                </a:solidFill>
              </a:rPr>
            </a:br>
            <a:endParaRPr lang="ru-RU" b="1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3156" y="1124744"/>
          <a:ext cx="9036497" cy="5809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545"/>
                <a:gridCol w="6039273"/>
                <a:gridCol w="2529679"/>
              </a:tblGrid>
              <a:tr h="360039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/>
                        <a:t>Темы выступлений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/>
                        <a:t>ФИО </a:t>
                      </a:r>
                    </a:p>
                  </a:txBody>
                  <a:tcPr/>
                </a:tc>
              </a:tr>
              <a:tr h="102377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Основные изменения содержания общего образования к началу 2024-2025 учебного года: ФГОС и ФОП ООО, СОО по учебным предметам «Русский язык» и «Литературы». </a:t>
                      </a:r>
                      <a:endParaRPr lang="ru-RU" sz="16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Мамина Елена Васильевна, методист Отдела образования</a:t>
                      </a:r>
                    </a:p>
                  </a:txBody>
                  <a:tcPr marL="114300" marR="114300" marT="0" marB="0"/>
                </a:tc>
              </a:tr>
              <a:tr h="1272708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Создание рабочих программ по учебным предметам «Русский язык» и «Литература» в конструкторе рабочих программ на сайте «Единое содержание общего образования » </a:t>
                      </a:r>
                      <a:r>
                        <a:rPr lang="ru-RU" sz="1600" u="sng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Times New Roman"/>
                          <a:hlinkClick r:id="rId2" tooltip="https://edsoo.ru/konstruktor-rabochih-programm/"/>
                        </a:rPr>
                        <a:t>https://edsoo.ru/konstruktor-rabochih-programm/</a:t>
                      </a:r>
                      <a:endParaRPr lang="ru-RU" sz="16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Чикова  Антонина Фёдоровна, учитель русского языка и литературы МАОУ</a:t>
                      </a:r>
                      <a:endParaRPr/>
                    </a:p>
                    <a:p>
                      <a:pPr marL="0" algn="l" defTabSz="914400"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« СОШ №4 п. Новоорск».</a:t>
                      </a:r>
                    </a:p>
                  </a:txBody>
                  <a:tcPr/>
                </a:tc>
              </a:tr>
              <a:tr h="1746274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Содержание учебного предмета «Литература»: при реализации ФОП ООО и СОО. Изменения набора произведения по предмету  и порядок их изучения.</a:t>
                      </a:r>
                      <a:endParaRPr/>
                    </a:p>
                    <a:p>
                      <a:pPr algn="l">
                        <a:spcAft>
                          <a:spcPts val="0"/>
                        </a:spcAft>
                        <a:defRPr/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marL="0" algn="l" defTabSz="914400"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Баландина Татьяна  Борисовна, руководитель РМО учителей русского языка и литературы, учитель русского языка и литературы МАОУ СОШ №2 п. Новоорск.</a:t>
                      </a:r>
                    </a:p>
                  </a:txBody>
                  <a:tcPr/>
                </a:tc>
              </a:tr>
              <a:tr h="1183855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14300" algn="l"/>
                        </a:tabLst>
                        <a:defRPr/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Сохранение и укрепление традиционных  ценностей обучающихся на уроках русского языка в рамках ФООП и ФГОС 2024.</a:t>
                      </a:r>
                      <a:endParaRPr/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marL="0" algn="l" defTabSz="914400"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Коптева Наталья  Юрьевна, учитель русского языка и литературы МАОУ « СОШ №2п. Энергетик».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45226259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383495"/>
            <a:ext cx="8229600" cy="514576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90000"/>
          </a:bodyPr>
          <a:lstStyle/>
          <a:p>
            <a:pPr>
              <a:defRPr/>
            </a:pPr>
            <a:r>
              <a:rPr sz="1600" b="1" i="0" u="none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Календарь памятных и знаменательных литературных дат</a:t>
            </a:r>
            <a:br>
              <a:rPr sz="1600" b="1" i="0" u="none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</a:br>
            <a:r>
              <a:rPr sz="1600" b="1" i="0" u="none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на 2024/2025 учебный год</a:t>
            </a:r>
            <a:r>
              <a:rPr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br>
              <a:rPr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endParaRPr/>
          </a:p>
        </p:txBody>
      </p:sp>
      <p:sp>
        <p:nvSpPr>
          <p:cNvPr id="1791837649" name="Содержимое 2"/>
          <p:cNvSpPr>
            <a:spLocks noGrp="1"/>
          </p:cNvSpPr>
          <p:nvPr>
            <p:ph idx="1"/>
          </p:nvPr>
        </p:nvSpPr>
        <p:spPr bwMode="auto">
          <a:xfrm>
            <a:off x="96642" y="640783"/>
            <a:ext cx="8590156" cy="5485379"/>
          </a:xfrm>
        </p:spPr>
        <p:txBody>
          <a:bodyPr vertOverflow="overflow" horzOverflow="overflow" vert="horz" wrap="square" lIns="91440" tIns="45720" rIns="91440" bIns="45720" numCol="2" spcCol="0" rtlCol="0" fromWordArt="0" anchor="t" anchorCtr="0" forceAA="0" compatLnSpc="0">
            <a:normAutofit fontScale="80000" lnSpcReduction="10000"/>
          </a:bodyPr>
          <a:lstStyle/>
          <a:p>
            <a:pPr>
              <a:defRPr/>
            </a:pPr>
            <a:r>
              <a:rPr sz="14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Сентябрь</a:t>
            </a:r>
            <a:br>
              <a:rPr sz="14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125 лет (1) со дня рождения Андрея Платоновича Платонова.</a:t>
            </a:r>
            <a:b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220 лет (11) со дня рождения Александра Ивановича Полежаева.</a:t>
            </a:r>
            <a:b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185 лет (21) со дня рождения Леонида Николаевича Трефолева.</a:t>
            </a:r>
            <a:b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105 лет (24) со дня рождения Константина Дмитриевича Воробьёва.</a:t>
            </a:r>
            <a:b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130 лет (26) со дня рождения Анастасии Ивановны Цветаевой.</a:t>
            </a:r>
            <a:b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160 лет (29) со дня рождения Николая Алексеевича Островского.</a:t>
            </a:r>
            <a:b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sz="14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Октябрь</a:t>
            </a:r>
            <a:br>
              <a:rPr sz="14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200 лет (3) со дня рождения Ивана Саввича Никитина.</a:t>
            </a:r>
            <a:b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sz="11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11</a:t>
            </a:r>
            <a:br>
              <a:rPr sz="11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130 лет (11) со дня рождения Бориса Андреевича Пильняка.</a:t>
            </a:r>
            <a:b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125 лет (13) со дня рождения Алексея Александровича Суркова.</a:t>
            </a:r>
            <a:b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215 лет (15) со дня рождения Алексея Васильевича Кольцова.</a:t>
            </a:r>
            <a:b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210 лет (15) со дня рождения Михаила Юрьевича Лермонтова.</a:t>
            </a:r>
            <a:b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130 лет (18) со дня рождения Юрия Николаевича Тынянова.</a:t>
            </a:r>
            <a:b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90 лет (18) со дня рождения Кира Булычёва.</a:t>
            </a:r>
            <a:b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sz="14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Ноябрь</a:t>
            </a:r>
            <a:br>
              <a:rPr sz="14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130 лет (10) со дня рождения Георгия Владимировича Иванова.</a:t>
            </a:r>
            <a:b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100 лет (19) со дня рождения Михаила Павловича Коршунова.</a:t>
            </a:r>
            <a:b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155 лет (20) со дня рождения Зинаиды Николаевны Гиппиус.</a:t>
            </a:r>
            <a:b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endParaRPr sz="1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sz="14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Декабрь</a:t>
            </a:r>
            <a:br>
              <a:rPr sz="14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100 лет (8) со дня рождения Николая Константиновича Старшинова.</a:t>
            </a:r>
            <a:b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sz="14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Январь</a:t>
            </a:r>
            <a:br>
              <a:rPr sz="14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150 лет (4) со дня рождения Василия Григорьевича Яна.</a:t>
            </a:r>
            <a:b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105 лет (5) со дня рождения Николая Ивановича Сладкова.</a:t>
            </a:r>
            <a:b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100 лет (7) со дня рождения Джеральда Малькольма Даррелла.</a:t>
            </a:r>
            <a:b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230 лет (15) со дня рождения Александра Сергеевича Грибоедова.</a:t>
            </a:r>
            <a:b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100 лет (15) со дня рождения Евгения Ивановича Носова.</a:t>
            </a:r>
            <a:b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125 лет (19) со дня рождения Михаила Васильевича Исаковского.</a:t>
            </a:r>
            <a:b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165 лет (29) со дня рождения Антона Павловича Чехова.</a:t>
            </a:r>
            <a:b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sz="14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Февраль</a:t>
            </a:r>
            <a:br>
              <a:rPr sz="14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125 лет (8) со дня рождения Льва Васильевича Успенского.</a:t>
            </a:r>
            <a:b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135 лет (10) со дня рождения Бориса Леонидовича Пастернака.</a:t>
            </a:r>
            <a:b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70 лет (14) со дня рождения Всеволода Михайловича Гаршина.</a:t>
            </a:r>
            <a:b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130 лет (24) со дня рождения Всеволода Вячеславовича Иванова.</a:t>
            </a:r>
            <a:b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105 лет (28) со дня рождения Фёдора Александровича Абрамова.</a:t>
            </a:r>
            <a:b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sz="14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Март</a:t>
            </a:r>
            <a:br>
              <a:rPr sz="14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225 лет (2) со дня рождения Евгения Абрамовича Баратынского.</a:t>
            </a:r>
            <a:b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210 лет (6) со дня рождения Петра Павловича Ершова.</a:t>
            </a:r>
            <a:b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sz="11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12</a:t>
            </a:r>
            <a:br>
              <a:rPr sz="11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sz="14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Апрель</a:t>
            </a:r>
            <a:br>
              <a:rPr sz="14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220 лет (2) со дня рождения Ханса Кристиана Андерсена.</a:t>
            </a:r>
            <a:b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105 лет (3) со дня рождения Юрия Марковича Нагибина.</a:t>
            </a:r>
            <a:b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130 лет (10) со дня рождения Всеволода Александровича Рождественского.</a:t>
            </a:r>
            <a:b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190 лет (23) со дня рождения Николая Герасимовича Помяловского.</a:t>
            </a:r>
            <a:b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sz="14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Май</a:t>
            </a:r>
            <a:br>
              <a:rPr sz="14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115 лет (16) со дня рождения Ольги Фёдоровны Берггольц.</a:t>
            </a:r>
            <a:b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120 лет (22) со дня рождения Леонида Николаевича Мартынова.</a:t>
            </a:r>
            <a:b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120 лет (24) со дня рождения Михаила Александровича Шолохова.</a:t>
            </a:r>
            <a:b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85 лет (23) со дня рождения Иосифа Александровича Бродского.</a:t>
            </a:r>
            <a:r>
              <a:rPr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br>
              <a:rPr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Список </a:t>
            </a:r>
            <a:r>
              <a:rPr lang="ru-RU" sz="2400" b="1" dirty="0" smtClean="0"/>
              <a:t>писателей-</a:t>
            </a:r>
            <a:r>
              <a:rPr lang="ru-RU" sz="2400" b="1" dirty="0" err="1" smtClean="0"/>
              <a:t>иноагентов</a:t>
            </a:r>
            <a:r>
              <a:rPr lang="ru-RU" sz="2400" b="1" dirty="0" smtClean="0"/>
              <a:t>, </a:t>
            </a:r>
            <a:r>
              <a:rPr lang="ru-RU" sz="2400" b="1" dirty="0"/>
              <a:t>признанных Минюстом РФ иностранными </a:t>
            </a:r>
            <a:r>
              <a:rPr lang="ru-RU" sz="2400" b="1" dirty="0" smtClean="0"/>
              <a:t>агентами.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352928" cy="5112568"/>
          </a:xfrm>
        </p:spPr>
        <p:txBody>
          <a:bodyPr numCol="2"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реестр иностранных агентов, который ведет Министерство Юстиции Российской Федерации, на апрель 2024 года включены следующие писатели:</a:t>
            </a:r>
          </a:p>
          <a:p>
            <a:pPr lvl="0"/>
            <a:r>
              <a:rPr lang="ru-RU" dirty="0"/>
              <a:t>Александра Архипова (27 мая 2023 года)</a:t>
            </a:r>
          </a:p>
          <a:p>
            <a:pPr lvl="0"/>
            <a:r>
              <a:rPr lang="ru-RU" dirty="0"/>
              <a:t>Аркадий Бабченко (7апреля 2023 года)</a:t>
            </a:r>
          </a:p>
          <a:p>
            <a:pPr lvl="0"/>
            <a:r>
              <a:rPr lang="ru-RU" dirty="0"/>
              <a:t>Наталья Баранова (6 мая 2022 года)</a:t>
            </a:r>
          </a:p>
          <a:p>
            <a:pPr lvl="0"/>
            <a:r>
              <a:rPr lang="ru-RU" dirty="0"/>
              <a:t>Дмитрий Быков (29 июля 2022 года)</a:t>
            </a:r>
          </a:p>
          <a:p>
            <a:pPr lvl="0"/>
            <a:r>
              <a:rPr lang="ru-RU" dirty="0"/>
              <a:t>Виктор </a:t>
            </a:r>
            <a:r>
              <a:rPr lang="ru-RU" dirty="0" err="1"/>
              <a:t>Вахштайн</a:t>
            </a:r>
            <a:r>
              <a:rPr lang="ru-RU" dirty="0"/>
              <a:t> (22 апреля 2022 года)</a:t>
            </a:r>
          </a:p>
          <a:p>
            <a:pPr lvl="0"/>
            <a:r>
              <a:rPr lang="ru-RU" dirty="0" err="1"/>
              <a:t>Линор</a:t>
            </a:r>
            <a:r>
              <a:rPr lang="ru-RU" dirty="0"/>
              <a:t> </a:t>
            </a:r>
            <a:r>
              <a:rPr lang="ru-RU" dirty="0" err="1"/>
              <a:t>Горалик</a:t>
            </a:r>
            <a:r>
              <a:rPr lang="ru-RU" dirty="0"/>
              <a:t> (18 августа 2023 года)</a:t>
            </a:r>
          </a:p>
          <a:p>
            <a:pPr lvl="0"/>
            <a:r>
              <a:rPr lang="ru-RU" dirty="0"/>
              <a:t>Дмитрий </a:t>
            </a:r>
            <a:r>
              <a:rPr lang="ru-RU" dirty="0" err="1"/>
              <a:t>Глуховский</a:t>
            </a:r>
            <a:r>
              <a:rPr lang="ru-RU" dirty="0"/>
              <a:t> (7 октября 2022 года)</a:t>
            </a:r>
          </a:p>
          <a:p>
            <a:pPr lvl="0"/>
            <a:r>
              <a:rPr lang="ru-RU" dirty="0"/>
              <a:t>Борис Гребенщиков (30 июня 2023 года)</a:t>
            </a:r>
          </a:p>
          <a:p>
            <a:pPr lvl="0"/>
            <a:r>
              <a:rPr lang="ru-RU" dirty="0"/>
              <a:t>Екатерина Дудко (псевдоним: Екатерина </a:t>
            </a:r>
            <a:r>
              <a:rPr lang="ru-RU" dirty="0" err="1"/>
              <a:t>сильванова</a:t>
            </a:r>
            <a:r>
              <a:rPr lang="ru-RU" dirty="0"/>
              <a:t>) (3 февраля 2023 года)</a:t>
            </a:r>
          </a:p>
          <a:p>
            <a:pPr lvl="0"/>
            <a:r>
              <a:rPr lang="ru-RU" dirty="0"/>
              <a:t> Михаил </a:t>
            </a:r>
            <a:r>
              <a:rPr lang="ru-RU" dirty="0" err="1"/>
              <a:t>Зыгарь</a:t>
            </a:r>
            <a:r>
              <a:rPr lang="ru-RU" dirty="0"/>
              <a:t> (21 октября 2022 года)</a:t>
            </a:r>
          </a:p>
          <a:p>
            <a:pPr lvl="0"/>
            <a:r>
              <a:rPr lang="ru-RU" dirty="0"/>
              <a:t> Владимир Кара-Мурза (22 апреля 2022 года)</a:t>
            </a:r>
          </a:p>
          <a:p>
            <a:pPr lvl="0"/>
            <a:r>
              <a:rPr lang="ru-RU" dirty="0"/>
              <a:t> Олег Кашин (3 июня 2022 года)</a:t>
            </a:r>
          </a:p>
          <a:p>
            <a:pPr lvl="0"/>
            <a:r>
              <a:rPr lang="ru-RU" dirty="0"/>
              <a:t> Юлия </a:t>
            </a:r>
            <a:r>
              <a:rPr lang="ru-RU" dirty="0" err="1"/>
              <a:t>Латытина</a:t>
            </a:r>
            <a:r>
              <a:rPr lang="ru-RU" dirty="0"/>
              <a:t> (9 сентября 2022 года)</a:t>
            </a:r>
          </a:p>
          <a:p>
            <a:pPr lvl="0"/>
            <a:r>
              <a:rPr lang="ru-RU" dirty="0"/>
              <a:t> Андрей Макаревич (25 ноября 2022 года)</a:t>
            </a:r>
          </a:p>
          <a:p>
            <a:pPr lvl="0"/>
            <a:r>
              <a:rPr lang="ru-RU" dirty="0"/>
              <a:t> Ростислав </a:t>
            </a:r>
            <a:r>
              <a:rPr lang="ru-RU" dirty="0" err="1"/>
              <a:t>Мурзагулов</a:t>
            </a:r>
            <a:r>
              <a:rPr lang="ru-RU" dirty="0"/>
              <a:t> (9 декабря 2022 года)</a:t>
            </a:r>
          </a:p>
          <a:p>
            <a:pPr lvl="0"/>
            <a:r>
              <a:rPr lang="ru-RU" dirty="0"/>
              <a:t> Александр </a:t>
            </a:r>
            <a:r>
              <a:rPr lang="ru-RU" dirty="0" err="1"/>
              <a:t>Невзоров</a:t>
            </a:r>
            <a:r>
              <a:rPr lang="ru-RU" dirty="0"/>
              <a:t> (22 апреля 2022 года)</a:t>
            </a:r>
          </a:p>
          <a:p>
            <a:pPr lvl="0"/>
            <a:r>
              <a:rPr lang="ru-RU" dirty="0"/>
              <a:t> Сергей Пархоменко (22 апреля 2022 года)</a:t>
            </a:r>
          </a:p>
          <a:p>
            <a:pPr lvl="0"/>
            <a:r>
              <a:rPr lang="ru-RU" dirty="0"/>
              <a:t> Владимир Пастухов (5 мая 2023 года)</a:t>
            </a:r>
          </a:p>
          <a:p>
            <a:pPr lvl="0"/>
            <a:r>
              <a:rPr lang="ru-RU" dirty="0"/>
              <a:t> Евгений </a:t>
            </a:r>
            <a:r>
              <a:rPr lang="ru-RU" dirty="0" err="1"/>
              <a:t>Понасенков</a:t>
            </a:r>
            <a:r>
              <a:rPr lang="ru-RU" dirty="0"/>
              <a:t> (1 апреля 2022 года)</a:t>
            </a:r>
          </a:p>
          <a:p>
            <a:pPr lvl="0"/>
            <a:r>
              <a:rPr lang="ru-RU" dirty="0"/>
              <a:t> Елена </a:t>
            </a:r>
            <a:r>
              <a:rPr lang="ru-RU" dirty="0" err="1"/>
              <a:t>Прокашева</a:t>
            </a:r>
            <a:r>
              <a:rPr lang="ru-RU" dirty="0"/>
              <a:t> (псевдоним: Елена </a:t>
            </a:r>
            <a:r>
              <a:rPr lang="ru-RU" dirty="0" err="1"/>
              <a:t>Малисова</a:t>
            </a:r>
            <a:r>
              <a:rPr lang="ru-RU" dirty="0"/>
              <a:t>) (3 февраля 2023 года)</a:t>
            </a:r>
          </a:p>
          <a:p>
            <a:pPr lvl="0"/>
            <a:r>
              <a:rPr lang="ru-RU" dirty="0"/>
              <a:t> Олег Радзинский (1 сентября 2023 года)</a:t>
            </a:r>
          </a:p>
          <a:p>
            <a:pPr lvl="0"/>
            <a:r>
              <a:rPr lang="ru-RU" dirty="0"/>
              <a:t> Мария </a:t>
            </a:r>
            <a:r>
              <a:rPr lang="ru-RU" dirty="0" err="1"/>
              <a:t>Сабунаева</a:t>
            </a:r>
            <a:r>
              <a:rPr lang="ru-RU" dirty="0"/>
              <a:t> (15 апреля 2022 года)</a:t>
            </a:r>
          </a:p>
          <a:p>
            <a:pPr lvl="0"/>
            <a:r>
              <a:rPr lang="ru-RU" dirty="0"/>
              <a:t> Алексей Семенов (15 апреля 2022 года)</a:t>
            </a:r>
          </a:p>
          <a:p>
            <a:pPr lvl="0"/>
            <a:r>
              <a:rPr lang="ru-RU" dirty="0"/>
              <a:t> Дарья Серенко (27 января 2023 года)</a:t>
            </a:r>
          </a:p>
          <a:p>
            <a:pPr lvl="0"/>
            <a:r>
              <a:rPr lang="ru-RU" dirty="0"/>
              <a:t> Татьяна Сотникова (псевдоним: Анна </a:t>
            </a:r>
            <a:r>
              <a:rPr lang="ru-RU" dirty="0" err="1"/>
              <a:t>Берсенева</a:t>
            </a:r>
            <a:r>
              <a:rPr lang="ru-RU" dirty="0"/>
              <a:t>) (18 августа 2023 года)</a:t>
            </a:r>
          </a:p>
          <a:p>
            <a:pPr lvl="0"/>
            <a:r>
              <a:rPr lang="ru-RU" dirty="0"/>
              <a:t> Андрей Филимонов (8 апреля 2022 года)</a:t>
            </a:r>
          </a:p>
          <a:p>
            <a:pPr lvl="0"/>
            <a:r>
              <a:rPr lang="ru-RU" dirty="0"/>
              <a:t> Виктор Шендерович (30 декабря 2021 года)</a:t>
            </a:r>
          </a:p>
          <a:p>
            <a:pPr lvl="0"/>
            <a:r>
              <a:rPr lang="ru-RU" dirty="0"/>
              <a:t> Екатерина Шульман (15 апреля 2022 года)</a:t>
            </a:r>
          </a:p>
          <a:p>
            <a:pPr lvl="0"/>
            <a:r>
              <a:rPr lang="ru-RU" dirty="0"/>
              <a:t> Тамара Эйдельман (9 сентября 2022 года)</a:t>
            </a:r>
          </a:p>
          <a:p>
            <a:pPr lvl="0"/>
            <a:r>
              <a:rPr lang="ru-RU" dirty="0"/>
              <a:t> Григорий </a:t>
            </a:r>
            <a:r>
              <a:rPr lang="ru-RU" dirty="0" err="1"/>
              <a:t>Чхартишвили</a:t>
            </a:r>
            <a:r>
              <a:rPr lang="ru-RU" dirty="0"/>
              <a:t> (псевдоним: Борис Акунин) (13 января 2024 года)</a:t>
            </a:r>
          </a:p>
          <a:p>
            <a:pPr lvl="0"/>
            <a:r>
              <a:rPr lang="ru-RU" dirty="0"/>
              <a:t> Людмила Улицкая (1 марта 2024 года)</a:t>
            </a:r>
          </a:p>
          <a:p>
            <a:pPr lvl="0"/>
            <a:r>
              <a:rPr lang="ru-RU" dirty="0"/>
              <a:t> </a:t>
            </a:r>
            <a:r>
              <a:rPr lang="ru-RU" dirty="0" err="1"/>
              <a:t>Эйдман</a:t>
            </a:r>
            <a:r>
              <a:rPr lang="ru-RU" dirty="0"/>
              <a:t> Игорь </a:t>
            </a:r>
            <a:r>
              <a:rPr lang="ru-RU" dirty="0" err="1"/>
              <a:t>Веленович</a:t>
            </a:r>
            <a:r>
              <a:rPr lang="ru-RU" dirty="0"/>
              <a:t> (1 декабря 2023 года)</a:t>
            </a:r>
          </a:p>
          <a:p>
            <a:pPr lvl="0"/>
            <a:r>
              <a:rPr lang="ru-RU" dirty="0"/>
              <a:t> Михаил </a:t>
            </a:r>
            <a:r>
              <a:rPr lang="ru-RU" dirty="0" err="1"/>
              <a:t>Веллер</a:t>
            </a:r>
            <a:r>
              <a:rPr lang="ru-RU" dirty="0"/>
              <a:t> (5 апреля 2024 года)</a:t>
            </a:r>
          </a:p>
          <a:p>
            <a:pPr lvl="0"/>
            <a:r>
              <a:rPr lang="ru-RU" dirty="0"/>
              <a:t> Илья Барабанов (12 апреля 2024 года) </a:t>
            </a:r>
          </a:p>
          <a:p>
            <a:pPr lvl="0"/>
            <a:r>
              <a:rPr lang="ru-RU" dirty="0"/>
              <a:t> Анастасия Казанцева (псевдоним: Ася Казанцева) (12 апреля 2024 года)</a:t>
            </a:r>
          </a:p>
          <a:p>
            <a:pPr lvl="0"/>
            <a:r>
              <a:rPr lang="ru-RU" dirty="0"/>
              <a:t> Анна </a:t>
            </a:r>
            <a:r>
              <a:rPr lang="ru-RU" dirty="0" err="1"/>
              <a:t>Наринская</a:t>
            </a:r>
            <a:r>
              <a:rPr lang="ru-RU" dirty="0"/>
              <a:t> (16 февраля 2024 года)</a:t>
            </a:r>
          </a:p>
          <a:p>
            <a:pPr lvl="0"/>
            <a:r>
              <a:rPr lang="ru-RU" dirty="0"/>
              <a:t> Иван Филиппов (12 апреля 2024 года)</a:t>
            </a:r>
          </a:p>
        </p:txBody>
      </p:sp>
    </p:spTree>
    <p:extLst>
      <p:ext uri="{BB962C8B-B14F-4D97-AF65-F5344CB8AC3E}">
        <p14:creationId xmlns:p14="http://schemas.microsoft.com/office/powerpoint/2010/main" val="16499830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ru-RU"/>
              <a:t>Изменения вступают в силу </a:t>
            </a:r>
            <a:r>
              <a:rPr lang="ru-RU" b="1" u="sng"/>
              <a:t>с 1 сентября 2025 года</a:t>
            </a:r>
            <a:endParaRPr/>
          </a:p>
          <a:p>
            <a:pPr algn="just">
              <a:defRPr/>
            </a:pPr>
            <a:r>
              <a:rPr lang="ru-RU"/>
              <a:t>Внесены изменения в ФОП ООО в части обновления содержания федеральных рабочих программ по учебному предмету «Литература».</a:t>
            </a:r>
            <a:endParaRPr/>
          </a:p>
          <a:p>
            <a:pPr algn="just">
              <a:defRPr/>
            </a:pPr>
            <a:r>
              <a:rPr lang="ru-RU"/>
              <a:t>  Внесены изменения в ФОП СОО в части обновления содержания федеральных рабочих программ по учебному предмету «Литература» для базового и углубленного уровней.</a:t>
            </a:r>
          </a:p>
          <a:p>
            <a:pPr algn="just">
              <a:defRPr/>
            </a:pPr>
            <a:endParaRPr lang="ru-RU"/>
          </a:p>
          <a:p>
            <a:pPr>
              <a:defRPr/>
            </a:pPr>
            <a:endParaRPr lang="ru-RU"/>
          </a:p>
        </p:txBody>
      </p:sp>
      <p:sp>
        <p:nvSpPr>
          <p:cNvPr id="5" name="Горизонтальный свиток 4"/>
          <p:cNvSpPr/>
          <p:nvPr/>
        </p:nvSpPr>
        <p:spPr bwMode="auto">
          <a:xfrm>
            <a:off x="4932040" y="0"/>
            <a:ext cx="3024336" cy="1512168"/>
          </a:xfrm>
          <a:prstGeom prst="horizontalScroll">
            <a:avLst>
              <a:gd name="adj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  <a:p>
            <a:pPr algn="ctr">
              <a:defRPr/>
            </a:pPr>
            <a:r>
              <a:rPr lang="ru-RU" sz="1400"/>
              <a:t>Приказ Минпрос  РФ  от 19.03.2024г. № 171« О внесении изменений в некоторые приказы МинПрос РФ…»</a:t>
            </a: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1547664" y="1681673"/>
            <a:ext cx="10074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5400" b="1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1"/>
                </a:gradFill>
              </a:rPr>
              <a:t>!!!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79512" y="620688"/>
            <a:ext cx="8712968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700">
                <a:solidFill>
                  <a:schemeClr val="dk1"/>
                </a:solidFill>
                <a:latin typeface="Times New Roman"/>
                <a:cs typeface="Times New Roman"/>
              </a:rPr>
              <a:t>Основные изменения содержания общего образования к началу 2024-2025 учебного года: ФГОС и ФОП ООО, СОО по учебным предметам «Русский язык» и «Литературы». </a:t>
            </a:r>
            <a:r>
              <a:rPr lang="ru-RU">
                <a:latin typeface="Times New Roman"/>
                <a:cs typeface="Times New Roman"/>
              </a:rPr>
              <a:t/>
            </a:r>
            <a:br>
              <a:rPr lang="ru-RU">
                <a:latin typeface="Times New Roman"/>
                <a:cs typeface="Times New Roman"/>
              </a:rPr>
            </a:b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457200" y="1600199"/>
            <a:ext cx="8229600" cy="5230585"/>
          </a:xfrm>
          <a:prstGeom prst="rect">
            <a:avLst/>
          </a:prstGeom>
          <a:solidFill>
            <a:schemeClr val="bg1"/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lnSpcReduction="13000"/>
          </a:bodyPr>
          <a:lstStyle/>
          <a:p>
            <a:pPr marL="0" indent="0">
              <a:buNone/>
              <a:defRPr/>
            </a:pPr>
            <a:r>
              <a:rPr lang="ru-RU" sz="1400" dirty="0">
                <a:latin typeface="Times New Roman"/>
                <a:cs typeface="Times New Roman"/>
              </a:rPr>
              <a:t>      Нормативные правовые документы: </a:t>
            </a:r>
            <a:endParaRPr sz="1400" dirty="0"/>
          </a:p>
          <a:p>
            <a:pPr algn="just">
              <a:buFontTx/>
              <a:buChar char="-"/>
              <a:defRPr/>
            </a:pPr>
            <a:r>
              <a:rPr lang="ru-RU" sz="1400" dirty="0">
                <a:latin typeface="Times New Roman"/>
                <a:cs typeface="Times New Roman"/>
              </a:rPr>
              <a:t>Федеральный Закон от 19 декабря 2023 г. №618-ФЗ «О внесении изменений в Федеральный закон  «Об образовании в Российской Федерации»;</a:t>
            </a:r>
            <a:endParaRPr sz="1400" dirty="0"/>
          </a:p>
          <a:p>
            <a:pPr algn="just">
              <a:buFontTx/>
              <a:buChar char="-"/>
              <a:defRPr/>
            </a:pPr>
            <a:r>
              <a:rPr lang="ru-RU" sz="1400" dirty="0">
                <a:latin typeface="Times New Roman"/>
                <a:cs typeface="Times New Roman"/>
              </a:rPr>
              <a:t>Приказ Министерства просвещения Российской Федерации от 1 февраля 2024 г. №67 « О внесении изменений в некоторые приказы Министерства просвещения РФ, касающиеся федеральных адаптированных образовательных программ»;</a:t>
            </a:r>
            <a:endParaRPr sz="1400" dirty="0"/>
          </a:p>
          <a:p>
            <a:pPr algn="just">
              <a:buFontTx/>
              <a:buChar char="-"/>
              <a:defRPr/>
            </a:pPr>
            <a:r>
              <a:rPr lang="ru-RU" sz="1400" dirty="0">
                <a:latin typeface="Times New Roman"/>
                <a:cs typeface="Times New Roman"/>
              </a:rPr>
              <a:t>Приказ Министерства просвещения Российской Федерации от 19 марта 2024г. №171 «О внесении изменений в некоторые приказы Министерства просвещения РФ, касающиеся федеральных образовательных программ начального общего образования, основного общего образования и среднего общего образования» ;</a:t>
            </a:r>
            <a:endParaRPr sz="1400" dirty="0"/>
          </a:p>
          <a:p>
            <a:pPr algn="just">
              <a:buFontTx/>
              <a:buChar char="-"/>
              <a:defRPr/>
            </a:pPr>
            <a:r>
              <a:rPr lang="ru-RU" sz="1400" b="0" i="0" u="none" strike="noStrike" cap="none" spc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– Федеральный государственный образовательный стандарт основного общего образования (утв. приказом </a:t>
            </a:r>
            <a:r>
              <a:rPr lang="ru-RU" sz="1400" b="0" i="0" u="none" strike="noStrike" cap="none" spc="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Минпросвещения</a:t>
            </a:r>
            <a:r>
              <a:rPr lang="ru-RU" sz="1400" b="0" i="0" u="none" strike="noStrike" cap="none" spc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России от 31 мая 2021 г. № 287) (далее – ФГОС ООО); </a:t>
            </a:r>
          </a:p>
          <a:p>
            <a:pPr algn="just">
              <a:buFontTx/>
              <a:buChar char="-"/>
              <a:defRPr/>
            </a:pPr>
            <a:r>
              <a:rPr lang="ru-RU" sz="1400" b="0" i="0" u="none" strike="noStrike" cap="none" spc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– Федеральный государственный образовательный стандарт среднего общего образования (утв. приказом </a:t>
            </a:r>
            <a:r>
              <a:rPr lang="ru-RU" sz="1400" b="0" i="0" u="none" strike="noStrike" cap="none" spc="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Минобрнауки</a:t>
            </a:r>
            <a:r>
              <a:rPr lang="ru-RU" sz="1400" b="0" i="0" u="none" strike="noStrike" cap="none" spc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России от 17 мая 2012 г. № 413, в редакции от 27 декабря 2023 г.) (далее – ФГОС СОО);</a:t>
            </a:r>
          </a:p>
          <a:p>
            <a:pPr algn="just">
              <a:buFontTx/>
              <a:buChar char="-"/>
              <a:defRPr/>
            </a:pPr>
            <a:r>
              <a:rPr lang="ru-RU" sz="1400" b="0" i="0" u="none" strike="noStrike" cap="none" spc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– Федеральная образовательная программа основного общего образования (утв. приказом </a:t>
            </a:r>
            <a:r>
              <a:rPr lang="ru-RU" sz="1400" b="0" i="0" u="none" strike="noStrike" cap="none" spc="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Минпросвещения</a:t>
            </a:r>
            <a:r>
              <a:rPr lang="ru-RU" sz="1400" b="0" i="0" u="none" strike="noStrike" cap="none" spc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России от 18 мая 2023 г. № 370) (далее – ФОП ООО);</a:t>
            </a:r>
          </a:p>
          <a:p>
            <a:pPr algn="just">
              <a:buFontTx/>
              <a:buChar char="-"/>
              <a:defRPr/>
            </a:pPr>
            <a:r>
              <a:rPr lang="ru-RU" sz="1400" b="0" i="0" u="none" strike="noStrike" cap="none" spc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– Федеральная образовательная программа среднего общего образования (утв. приказом </a:t>
            </a:r>
            <a:r>
              <a:rPr lang="ru-RU" sz="1400" b="0" i="0" u="none" strike="noStrike" cap="none" spc="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Минпросвещения</a:t>
            </a:r>
            <a:r>
              <a:rPr lang="ru-RU" sz="1400" b="0" i="0" u="none" strike="noStrike" cap="none" spc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России от 18 мая 2023 г. № 371) (далее – ФОП СОО); </a:t>
            </a:r>
          </a:p>
          <a:p>
            <a:pPr algn="just">
              <a:buFontTx/>
              <a:buChar char="-"/>
              <a:defRPr/>
            </a:pPr>
            <a:r>
              <a:rPr lang="ru-RU" sz="1400" b="0" i="0" u="none" strike="noStrike" cap="none" spc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– приказ </a:t>
            </a:r>
            <a:r>
              <a:rPr lang="ru-RU" sz="1400" b="0" i="0" u="none" strike="noStrike" cap="none" spc="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Минпросвещения</a:t>
            </a:r>
            <a:r>
              <a:rPr lang="ru-RU" sz="1400" b="0" i="0" u="none" strike="noStrike" cap="none" spc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России от 1 февраля 2024 г. № 62 «О внесении изменений в некоторые приказы Министерства просвещения Российской Федерации, касающиеся федеральных образовательных программ основного общего и среднего общего образования»</a:t>
            </a:r>
            <a:endParaRPr sz="1400" dirty="0">
              <a:latin typeface="Times New Roman"/>
              <a:cs typeface="Times New Roman"/>
            </a:endParaRPr>
          </a:p>
          <a:p>
            <a:pPr algn="just">
              <a:buFontTx/>
              <a:buChar char="-"/>
              <a:defRPr/>
            </a:pPr>
            <a:endParaRPr sz="1400" dirty="0">
              <a:latin typeface="Times New Roman"/>
              <a:cs typeface="Times New Roman"/>
            </a:endParaRPr>
          </a:p>
          <a:p>
            <a:pPr>
              <a:buFontTx/>
              <a:buChar char="-"/>
              <a:defRPr/>
            </a:pPr>
            <a:endParaRPr lang="ru-RU" sz="1600" dirty="0">
              <a:latin typeface="Times New Roman"/>
              <a:cs typeface="Times New Roman"/>
            </a:endParaRPr>
          </a:p>
          <a:p>
            <a:pPr marL="0" indent="0">
              <a:buNone/>
              <a:defRPr/>
            </a:pPr>
            <a:endParaRPr lang="ru-RU" sz="1400" dirty="0"/>
          </a:p>
          <a:p>
            <a:pPr marL="0" indent="0">
              <a:buNone/>
              <a:defRPr/>
            </a:pPr>
            <a:endParaRPr lang="ru-RU" sz="1400" dirty="0"/>
          </a:p>
          <a:p>
            <a:pPr marL="0" indent="0">
              <a:buNone/>
              <a:defRPr/>
            </a:pPr>
            <a:r>
              <a:rPr lang="ru-RU" sz="1400" dirty="0"/>
              <a:t> </a:t>
            </a:r>
            <a:endParaRPr dirty="0"/>
          </a:p>
          <a:p>
            <a:pPr>
              <a:defRPr/>
            </a:pPr>
            <a:endParaRPr lang="ru-RU" dirty="0"/>
          </a:p>
        </p:txBody>
      </p:sp>
      <p:sp>
        <p:nvSpPr>
          <p:cNvPr id="1233615838" name="Пятно 1 1233615837"/>
          <p:cNvSpPr/>
          <p:nvPr/>
        </p:nvSpPr>
        <p:spPr bwMode="auto">
          <a:xfrm>
            <a:off x="1144392" y="5301208"/>
            <a:ext cx="6667499" cy="167925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6549941" name="TextBox 2006549940"/>
          <p:cNvSpPr txBox="1"/>
          <p:nvPr/>
        </p:nvSpPr>
        <p:spPr bwMode="auto">
          <a:xfrm>
            <a:off x="2270155" y="5637735"/>
            <a:ext cx="5246069" cy="1006200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Документы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представлены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портале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«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Единое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содержание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общего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образования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» в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разделе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«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Нормативные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документы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»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адресу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</a:t>
            </a:r>
            <a:b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sz="1400" b="0" i="0" u="none" dirty="0">
                <a:solidFill>
                  <a:srgbClr val="0563C1"/>
                </a:solidFill>
                <a:latin typeface="Times New Roman"/>
                <a:ea typeface="Times New Roman"/>
                <a:cs typeface="Times New Roman"/>
              </a:rPr>
              <a:t>https://edsoo.ru/normativnye-dokumenty/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b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323528" y="633570"/>
            <a:ext cx="8712968" cy="604650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/>
              <a:t>С 1 сентября 2024 г. предусматривается непосредственное применение федеральных рабочих </a:t>
            </a:r>
            <a:endParaRPr/>
          </a:p>
          <a:p>
            <a:pPr marL="0" indent="0">
              <a:buNone/>
              <a:defRPr/>
            </a:pPr>
            <a:r>
              <a:rPr lang="ru-RU" sz="3600"/>
              <a:t>    программ по учебным </a:t>
            </a:r>
            <a:endParaRPr/>
          </a:p>
          <a:p>
            <a:pPr marL="0" indent="0">
              <a:buNone/>
              <a:defRPr/>
            </a:pPr>
            <a:r>
              <a:rPr lang="ru-RU" sz="3600"/>
              <a:t>   предметам «Русский язык»,        </a:t>
            </a:r>
            <a:endParaRPr/>
          </a:p>
          <a:p>
            <a:pPr marL="0" indent="0">
              <a:buNone/>
              <a:defRPr/>
            </a:pPr>
            <a:r>
              <a:rPr lang="ru-RU" sz="3600"/>
              <a:t>   «Литература»    </a:t>
            </a:r>
            <a:endParaRPr/>
          </a:p>
          <a:p>
            <a:pPr marL="0" indent="0">
              <a:buNone/>
              <a:defRPr/>
            </a:pPr>
            <a:r>
              <a:rPr lang="ru-RU" sz="3600"/>
              <a:t> на уровне основного общего образования и на уровне среднего общего образования.</a:t>
            </a:r>
          </a:p>
        </p:txBody>
      </p:sp>
      <p:sp>
        <p:nvSpPr>
          <p:cNvPr id="4" name="Горизонтальный свиток 3"/>
          <p:cNvSpPr/>
          <p:nvPr/>
        </p:nvSpPr>
        <p:spPr bwMode="auto">
          <a:xfrm rot="20431553">
            <a:off x="6116146" y="1847584"/>
            <a:ext cx="2880320" cy="1584175"/>
          </a:xfrm>
          <a:prstGeom prst="horizontalScroll">
            <a:avLst>
              <a:gd name="adj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/>
              <a:t>ФЗ от 19.12.02023г. № 618-ФЗ « О внесении изменений в ФЗ  «Об  образовании в РФ»»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8737765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369887"/>
            <a:ext cx="8229600" cy="664254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90000"/>
          </a:bodyPr>
          <a:lstStyle/>
          <a:p>
            <a:pPr>
              <a:defRPr/>
            </a:pPr>
            <a:r>
              <a:rPr sz="20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Реализация программ по предмету «Русский язык» на уровнях</a:t>
            </a:r>
            <a:br>
              <a:rPr sz="20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sz="20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основного общего образования и среднего общего образования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endParaRPr/>
          </a:p>
        </p:txBody>
      </p:sp>
      <p:sp>
        <p:nvSpPr>
          <p:cNvPr id="1693493603" name="Содержимое 2"/>
          <p:cNvSpPr>
            <a:spLocks noGrp="1"/>
          </p:cNvSpPr>
          <p:nvPr>
            <p:ph idx="1"/>
          </p:nvPr>
        </p:nvSpPr>
        <p:spPr bwMode="auto">
          <a:xfrm>
            <a:off x="402771" y="879021"/>
            <a:ext cx="8229600" cy="4525962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82500" lnSpcReduction="20000"/>
          </a:bodyPr>
          <a:lstStyle/>
          <a:p>
            <a:pPr algn="just">
              <a:defRPr/>
            </a:pPr>
            <a:r>
              <a:rPr lang="ru-RU" sz="28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Преподавание русского языка с 5 по 11 класс должно осуществляться на основе федеральных рабочих программ: </a:t>
            </a:r>
            <a:endParaRPr sz="2800" b="0" i="0" u="none" strike="noStrike" cap="none" spc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algn="just">
              <a:defRPr/>
            </a:pPr>
            <a:r>
              <a:rPr lang="ru-RU" sz="28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– Федеральная рабочая программа основного общего образования учебного предмета «Русский язык» (для 5–9 классов образовательных организаций). </a:t>
            </a:r>
            <a:endParaRPr sz="2800" b="0" i="0" u="none" strike="noStrike" cap="none" spc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>
              <a:defRPr/>
            </a:pPr>
            <a:r>
              <a:rPr lang="ru-RU" sz="28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– URL: </a:t>
            </a:r>
            <a:r>
              <a:rPr lang="ru-RU" sz="2800" b="0" i="0" u="sng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  <a:hlinkClick r:id="rId2" tooltip="https://edsoo.ru/wp-content/uploads/2023/10/01_frp_russkijyazyk_5-9-klassy.pdf"/>
              </a:rPr>
              <a:t>https://edsoo.ru/wp-content/uploads/2023/10/01_frp_russkijyazyk_5-9-klassy.pdf</a:t>
            </a:r>
            <a:endParaRPr sz="2800"/>
          </a:p>
          <a:p>
            <a:pPr>
              <a:defRPr/>
            </a:pPr>
            <a:endParaRPr sz="2800"/>
          </a:p>
          <a:p>
            <a:pPr algn="just">
              <a:defRPr/>
            </a:pPr>
            <a:r>
              <a:rPr lang="ru-RU" sz="28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– Федеральная рабочая программа среднего общего образования учебного предмета «Русский язык» (для 10–11 классов образовательных организаций). </a:t>
            </a:r>
            <a:endParaRPr sz="2800" b="0" i="0" u="none" strike="noStrike" cap="none" spc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>
              <a:defRPr/>
            </a:pPr>
            <a:r>
              <a:rPr lang="ru-RU" sz="28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– URL: https://edsoo.ru/wp-content/uploads/2023/10/frp_russkij-yazyk_10-11- klassy.pdf </a:t>
            </a:r>
            <a:endParaRPr sz="2800" b="0" i="0" u="none" strike="noStrike" cap="none" spc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>
              <a:defRPr/>
            </a:pPr>
            <a:r>
              <a:rPr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04909113" name="Заголовок 1"/>
          <p:cNvSpPr>
            <a:spLocks noGrp="1"/>
          </p:cNvSpPr>
          <p:nvPr>
            <p:ph type="title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90000"/>
          </a:bodyPr>
          <a:lstStyle/>
          <a:p>
            <a:pPr>
              <a:defRPr/>
            </a:pPr>
            <a:r>
              <a:rPr lang="ru-RU" sz="4400" b="0" i="0" u="sng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  <a:hlinkClick r:id="rId2" tooltip="https://edsoo.ru/rabochie-programmy/"/>
              </a:rPr>
              <a:t>https://edsoo.ru/rabochie-programmy/</a:t>
            </a:r>
            <a:r>
              <a:rPr/>
              <a:t> </a:t>
            </a:r>
          </a:p>
        </p:txBody>
      </p:sp>
      <p:sp>
        <p:nvSpPr>
          <p:cNvPr id="499389350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indent="0">
              <a:buFont typeface="Arial"/>
              <a:buNone/>
              <a:defRPr/>
            </a:pPr>
            <a:endParaRPr/>
          </a:p>
        </p:txBody>
      </p:sp>
      <p:pic>
        <p:nvPicPr>
          <p:cNvPr id="1055354699" name="Рисунок 105535469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70426" y="1918607"/>
            <a:ext cx="8524587" cy="32657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97855821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218168474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2127871800" name="Рисунок 212787179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292678" y="449035"/>
            <a:ext cx="6934199" cy="55625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115749" name="Заголовок 1"/>
          <p:cNvSpPr>
            <a:spLocks noGrp="1"/>
          </p:cNvSpPr>
          <p:nvPr>
            <p:ph type="title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90000"/>
          </a:bodyPr>
          <a:lstStyle/>
          <a:p>
            <a:pPr>
              <a:defRPr/>
            </a:pPr>
            <a:r>
              <a:rPr lang="ru-RU" sz="4400" b="1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Реализация воспитательного потенциала учебных предметов</a:t>
            </a:r>
            <a:endParaRPr/>
          </a:p>
        </p:txBody>
      </p:sp>
      <p:sp>
        <p:nvSpPr>
          <p:cNvPr id="1277211530" name="Содержимое 2"/>
          <p:cNvSpPr>
            <a:spLocks noGrp="1"/>
          </p:cNvSpPr>
          <p:nvPr>
            <p:ph idx="1"/>
          </p:nvPr>
        </p:nvSpPr>
        <p:spPr bwMode="auto">
          <a:xfrm>
            <a:off x="375557" y="1417637"/>
            <a:ext cx="8229600" cy="4525962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 marL="0" indent="0" algn="l">
              <a:buFont typeface="Arial"/>
              <a:buNone/>
              <a:defRPr/>
            </a:pPr>
            <a:r>
              <a:rPr sz="18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sz="18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2024/2025 учебном году актуальными остаются реализация</a:t>
            </a:r>
            <a:b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образовательном процессе воспитательного потенциала учебных предметов</a:t>
            </a:r>
            <a:b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«Русский язык», «Родной (русский) язык», формирование у обучающихся</a:t>
            </a:r>
            <a:b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чувства патриотизма, гражданственности, </a:t>
            </a:r>
          </a:p>
          <a:p>
            <a:pPr marL="0" indent="0" algn="l">
              <a:buFont typeface="Arial"/>
              <a:buNone/>
              <a:defRPr/>
            </a:pP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уважения к историческому прошлому,</a:t>
            </a:r>
            <a:b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созидательному труду. </a:t>
            </a:r>
          </a:p>
          <a:p>
            <a:pPr marL="0" indent="0" algn="l">
              <a:buFont typeface="Arial"/>
              <a:buNone/>
              <a:defRPr/>
            </a:pP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Решение этих задач напрямую связано</a:t>
            </a:r>
            <a:b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 достижением обучающимися </a:t>
            </a:r>
          </a:p>
          <a:p>
            <a:pPr marL="0" indent="0" algn="l">
              <a:buFont typeface="Arial"/>
              <a:buNone/>
              <a:defRPr/>
            </a:pP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личностных образовательных результатов,</a:t>
            </a:r>
            <a:b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отражённых в федеральных </a:t>
            </a:r>
          </a:p>
          <a:p>
            <a:pPr marL="0" indent="0" algn="l">
              <a:buFont typeface="Arial"/>
              <a:buNone/>
              <a:defRPr/>
            </a:pP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государственных образовательных</a:t>
            </a:r>
          </a:p>
          <a:p>
            <a:pPr marL="0" indent="0" algn="l">
              <a:buFont typeface="Arial"/>
              <a:buNone/>
              <a:defRPr/>
            </a:pP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стандартах</a:t>
            </a:r>
            <a:b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 федеральных рабочих программах.</a:t>
            </a:r>
            <a:b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endParaRPr sz="18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254524865" name="Рисунок 25452486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735284" y="2653392"/>
            <a:ext cx="4057650" cy="3429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73650762" name="Содержимое 2"/>
          <p:cNvSpPr>
            <a:spLocks noGrp="1"/>
          </p:cNvSpPr>
          <p:nvPr>
            <p:ph idx="1"/>
          </p:nvPr>
        </p:nvSpPr>
        <p:spPr bwMode="auto">
          <a:xfrm>
            <a:off x="89807" y="879021"/>
            <a:ext cx="9041978" cy="5244192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57500" lnSpcReduction="20000"/>
          </a:bodyPr>
          <a:lstStyle/>
          <a:p>
            <a:pPr marL="0" indent="0">
              <a:buFont typeface="Arial"/>
              <a:buNone/>
              <a:defRPr/>
            </a:pPr>
            <a:r>
              <a:rPr lang="ru-RU" sz="3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При планировании и организации внеклассной работы по учебным </a:t>
            </a:r>
            <a:endParaRPr sz="3200" b="1" i="0" u="none" strike="noStrike" cap="none" spc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0" indent="0">
              <a:buFont typeface="Arial"/>
              <a:buNone/>
              <a:defRPr/>
            </a:pPr>
            <a:r>
              <a:rPr lang="ru-RU" sz="3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предметам «Русский язык», «Родной (русский) язык» рекомендуем </a:t>
            </a:r>
            <a:endParaRPr sz="3200" b="1" i="0" u="none" strike="noStrike" cap="none" spc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0" indent="0">
              <a:buFont typeface="Arial"/>
              <a:buNone/>
              <a:defRPr/>
            </a:pPr>
            <a:r>
              <a:rPr lang="ru-RU" sz="3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обратить внимание на календарь юбилейных дат, </a:t>
            </a:r>
            <a:endParaRPr sz="3200" b="1" i="0" u="none" strike="noStrike" cap="none" spc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0" indent="0">
              <a:buFont typeface="Arial"/>
              <a:buNone/>
              <a:defRPr/>
            </a:pPr>
            <a:r>
              <a:rPr lang="ru-RU" sz="3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которые будут отмечаться в 2024/2025 учебном году, и памятных </a:t>
            </a:r>
            <a:endParaRPr sz="3200" b="1" i="0" u="none" strike="noStrike" cap="none" spc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0" indent="0">
              <a:buFont typeface="Arial"/>
              <a:buNone/>
              <a:defRPr/>
            </a:pPr>
            <a:r>
              <a:rPr lang="ru-RU" sz="3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дат России: </a:t>
            </a:r>
            <a:endParaRPr lang="ru-RU" sz="3200" b="0" i="0" u="none" strike="noStrike" cap="none" spc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>
              <a:defRPr/>
            </a:pPr>
            <a:r>
              <a:rPr lang="ru-RU" sz="3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4 ноября – День народного единства </a:t>
            </a:r>
          </a:p>
          <a:p>
            <a:pPr>
              <a:defRPr/>
            </a:pPr>
            <a:r>
              <a:rPr lang="ru-RU" sz="3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12 декабря – День Конституции Российской Федерации</a:t>
            </a:r>
          </a:p>
          <a:p>
            <a:pPr>
              <a:defRPr/>
            </a:pPr>
            <a:r>
              <a:rPr lang="ru-RU" sz="3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27 января – День полного освобождения советскими войсками города Ленинграда от блокады его немецко-фашистскими войсками (1944 г.) </a:t>
            </a:r>
          </a:p>
          <a:p>
            <a:pPr>
              <a:defRPr/>
            </a:pPr>
            <a:r>
              <a:rPr lang="ru-RU" sz="3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8 февраля – День российской науки (в этот день в 1724 г. Петр I подписал указ об основании в России Академии наук) </a:t>
            </a:r>
          </a:p>
          <a:p>
            <a:pPr>
              <a:defRPr/>
            </a:pPr>
            <a:r>
              <a:rPr lang="ru-RU" sz="3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21 февраля – Международный день родного языка </a:t>
            </a:r>
          </a:p>
          <a:p>
            <a:pPr>
              <a:defRPr/>
            </a:pPr>
            <a:r>
              <a:rPr lang="ru-RU" sz="3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23 февраля – День защитника Отечества </a:t>
            </a:r>
          </a:p>
          <a:p>
            <a:pPr>
              <a:defRPr/>
            </a:pPr>
            <a:r>
              <a:rPr lang="ru-RU" sz="3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8 марта – Международный женский день (в России отмечается с 1913 г.) </a:t>
            </a:r>
          </a:p>
          <a:p>
            <a:pPr>
              <a:defRPr/>
            </a:pPr>
            <a:r>
              <a:rPr lang="ru-RU" sz="3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12 апреля – День космонавтики </a:t>
            </a:r>
          </a:p>
          <a:p>
            <a:pPr>
              <a:defRPr/>
            </a:pPr>
            <a:r>
              <a:rPr lang="ru-RU" sz="3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9 мая – День Победы советского народа в Великой Отечественной войне 1941–1945 гг. (1945 г.) </a:t>
            </a:r>
          </a:p>
          <a:p>
            <a:pPr>
              <a:defRPr/>
            </a:pPr>
            <a:r>
              <a:rPr lang="ru-RU" sz="3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24 мая – День славянской письменности и культуры</a:t>
            </a:r>
          </a:p>
          <a:p>
            <a:pPr>
              <a:defRPr/>
            </a:pPr>
            <a:r>
              <a:rPr lang="ru-RU" sz="3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22 июня – День памяти и скорби – день начала Великой Отечественной войны (1941 г.)</a:t>
            </a:r>
          </a:p>
          <a:p>
            <a:pPr>
              <a:defRPr/>
            </a:pPr>
            <a:r>
              <a:rPr lang="ru-RU" sz="3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Рекомендуется запланировать работу по подготовке и проведению Общероссийского открытого урока «Роль семьи в жизни человека» в День знаний.</a:t>
            </a:r>
            <a:endParaRPr/>
          </a:p>
        </p:txBody>
      </p:sp>
      <p:pic>
        <p:nvPicPr>
          <p:cNvPr id="1900173722" name="Рисунок 190017372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552535" y="131171"/>
            <a:ext cx="2464285" cy="18061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88</TotalTime>
  <Words>2326</Words>
  <Application>Microsoft Office PowerPoint</Application>
  <DocSecurity>0</DocSecurity>
  <PresentationFormat>Экран (4:3)</PresentationFormat>
  <Paragraphs>169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«Формирование традиционных ценностей в семье, школе, детском саду: современный взгляд».</vt:lpstr>
      <vt:lpstr>Секция учителей  русского языка  и  литературы  </vt:lpstr>
      <vt:lpstr>Основные изменения содержания общего образования к началу 2024-2025 учебного года: ФГОС и ФОП ООО, СОО по учебным предметам «Русский язык» и «Литературы».  </vt:lpstr>
      <vt:lpstr>Презентация PowerPoint</vt:lpstr>
      <vt:lpstr>Реализация программ по предмету «Русский язык» на уровнях основного общего образования и среднего общего образования  </vt:lpstr>
      <vt:lpstr>https://edsoo.ru/rabochie-programmy/ </vt:lpstr>
      <vt:lpstr>Презентация PowerPoint</vt:lpstr>
      <vt:lpstr>Реализация воспитательного потенциала учебных предметов</vt:lpstr>
      <vt:lpstr>Презентация PowerPoint</vt:lpstr>
      <vt:lpstr>Презентация PowerPoint</vt:lpstr>
      <vt:lpstr>В ФРП по литературе основного общего и среднего общего образования произошли следующие изменения:</vt:lpstr>
      <vt:lpstr>Презентация PowerPoint</vt:lpstr>
      <vt:lpstr>Презентация PowerPoint</vt:lpstr>
      <vt:lpstr>Презентация PowerPoint</vt:lpstr>
      <vt:lpstr>в ФРП среднего общего образования на базовом и углублённом уровнях (10 класс) введён раздел «Повторение».</vt:lpstr>
      <vt:lpstr>Изменения в поурочном планировании по литературе в 10 классе</vt:lpstr>
      <vt:lpstr>В рамках методической поддержки внедрения федеральных рабочих программ по литературе и родной (русской) литературе основного общего и среднего общего образования ФГБНУ «ИСРО» подготовлены методические пособия и рекомендации:</vt:lpstr>
      <vt:lpstr>https://edsoo.ru/mr-literatura/ </vt:lpstr>
      <vt:lpstr>Следует обращать особое внимание на те произведения, которые в наибольшей степени могут способствовать патриотическому воспитанию:</vt:lpstr>
      <vt:lpstr>Календарь памятных и знаменательных литературных дат на 2024/2025 учебный год  </vt:lpstr>
      <vt:lpstr>Список писателей-иноагентов, признанных Минюстом РФ иностранными агентами.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«Формирование традиционных ценностей в семье, школе, детском саду: современный взгляд»</dc:title>
  <dc:subject/>
  <dc:creator>Admin</dc:creator>
  <cp:keywords/>
  <dc:description/>
  <cp:lastModifiedBy>Юля</cp:lastModifiedBy>
  <cp:revision>28</cp:revision>
  <dcterms:created xsi:type="dcterms:W3CDTF">2009-12-31T19:20:53Z</dcterms:created>
  <dcterms:modified xsi:type="dcterms:W3CDTF">2024-09-05T07:40:51Z</dcterms:modified>
  <cp:category/>
  <dc:identifier/>
  <cp:contentStatus/>
  <dc:language/>
  <cp:version/>
</cp:coreProperties>
</file>