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64" r:id="rId6"/>
    <p:sldId id="26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629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36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20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9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38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98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1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40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9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41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27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774C6-D1FE-4F31-9EF8-B6C6433E265B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7E413-194D-40D0-836E-7E089D50B3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43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430906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600" dirty="0"/>
              <a:t>«Сохранение и укрепление традиционных ценностей обучающихся на уроках русского языка в рамках ФООП и ФГОС 2024».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3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304"/>
            <a:ext cx="10515600" cy="6030659"/>
          </a:xfrm>
        </p:spPr>
        <p:txBody>
          <a:bodyPr>
            <a:normAutofit/>
          </a:bodyPr>
          <a:lstStyle/>
          <a:p>
            <a:r>
              <a:rPr lang="ru-RU" sz="3600" dirty="0"/>
              <a:t>Т</a:t>
            </a:r>
            <a:r>
              <a:rPr lang="ru-RU" sz="3600" dirty="0" smtClean="0"/>
              <a:t>радиционные нравственные ценности </a:t>
            </a:r>
            <a:r>
              <a:rPr lang="ru-RU" sz="3600" dirty="0"/>
              <a:t>– это устоявшиеся идеалы, нормы и принципы, которые передаются из поколения в поколение и формируют основу культурной и социальной жизни общества. </a:t>
            </a:r>
            <a:endParaRPr lang="ru-RU" sz="3600" dirty="0" smtClean="0"/>
          </a:p>
          <a:p>
            <a:r>
              <a:rPr lang="ru-RU" sz="3600" dirty="0" smtClean="0"/>
              <a:t>То </a:t>
            </a:r>
            <a:r>
              <a:rPr lang="ru-RU" sz="3600" dirty="0"/>
              <a:t>есть, это примеры поведения из прошлого, которые люди считают правильными и важными для семьи и общества. В их числе верность, мораль, патриотизм, уважение к старшим, честность, трудолюбие, взаимопонимание и </a:t>
            </a:r>
            <a:r>
              <a:rPr lang="ru-RU" sz="3600" dirty="0" smtClean="0"/>
              <a:t>др.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418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320" y="100584"/>
            <a:ext cx="11714480" cy="6757416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 2022 году президент РФ </a:t>
            </a:r>
            <a:r>
              <a:rPr lang="ru-RU" u="sng" dirty="0">
                <a:hlinkClick r:id="rId2"/>
              </a:rPr>
              <a:t>подписал</a:t>
            </a:r>
            <a:r>
              <a:rPr lang="ru-RU" dirty="0"/>
              <a:t> </a:t>
            </a:r>
            <a:r>
              <a:rPr lang="ru-RU" sz="3200" dirty="0"/>
              <a:t>указ «Об утверждении Основ государственной политики по сохранению и укреплению традиционных российских духовно-нравственных ценностей».</a:t>
            </a:r>
          </a:p>
          <a:p>
            <a:r>
              <a:rPr lang="ru-RU" dirty="0"/>
              <a:t>В нём есть список традиционных ценностей, всего их 17:</a:t>
            </a:r>
          </a:p>
          <a:p>
            <a:r>
              <a:rPr lang="ru-RU" dirty="0"/>
              <a:t>жизнь;</a:t>
            </a:r>
          </a:p>
          <a:p>
            <a:r>
              <a:rPr lang="ru-RU" dirty="0"/>
              <a:t>достоинство;</a:t>
            </a:r>
          </a:p>
          <a:p>
            <a:r>
              <a:rPr lang="ru-RU" dirty="0"/>
              <a:t>патриотизм;</a:t>
            </a:r>
          </a:p>
          <a:p>
            <a:r>
              <a:rPr lang="ru-RU" dirty="0"/>
              <a:t>гражданственность;</a:t>
            </a:r>
          </a:p>
          <a:p>
            <a:r>
              <a:rPr lang="ru-RU" dirty="0"/>
              <a:t>права и свободы человека;</a:t>
            </a:r>
          </a:p>
          <a:p>
            <a:r>
              <a:rPr lang="ru-RU" dirty="0"/>
              <a:t>служение Отечеству и ответственность за его судьбу;</a:t>
            </a:r>
          </a:p>
          <a:p>
            <a:r>
              <a:rPr lang="ru-RU" dirty="0"/>
              <a:t>высокие нравственные идеалы;</a:t>
            </a:r>
          </a:p>
          <a:p>
            <a:r>
              <a:rPr lang="ru-RU" dirty="0"/>
              <a:t>гуманизм;</a:t>
            </a:r>
          </a:p>
          <a:p>
            <a:r>
              <a:rPr lang="ru-RU" dirty="0"/>
              <a:t>милосердие;</a:t>
            </a:r>
          </a:p>
          <a:p>
            <a:r>
              <a:rPr lang="ru-RU" dirty="0"/>
              <a:t>справедливость;</a:t>
            </a:r>
          </a:p>
          <a:p>
            <a:r>
              <a:rPr lang="ru-RU" dirty="0"/>
              <a:t>крепкая семья;</a:t>
            </a:r>
          </a:p>
          <a:p>
            <a:r>
              <a:rPr lang="ru-RU" dirty="0"/>
              <a:t>созидательный труд;</a:t>
            </a:r>
          </a:p>
          <a:p>
            <a:r>
              <a:rPr lang="ru-RU" dirty="0"/>
              <a:t>коллективизм;</a:t>
            </a:r>
          </a:p>
          <a:p>
            <a:r>
              <a:rPr lang="ru-RU" dirty="0"/>
              <a:t>приоритет духовного над материальным;</a:t>
            </a:r>
          </a:p>
          <a:p>
            <a:r>
              <a:rPr lang="ru-RU" dirty="0"/>
              <a:t>взаимопомощь и взаимоуважение;</a:t>
            </a:r>
          </a:p>
          <a:p>
            <a:r>
              <a:rPr lang="ru-RU" dirty="0"/>
              <a:t>историческая память и преемственность поколений;</a:t>
            </a:r>
          </a:p>
          <a:p>
            <a:r>
              <a:rPr lang="ru-RU" dirty="0"/>
              <a:t>единство народов России.</a:t>
            </a:r>
          </a:p>
          <a:p>
            <a:r>
              <a:rPr lang="ru-RU" dirty="0"/>
              <a:t>Документ признаёт разные культуры и верования неотъемлемой частью российского исторического и духовного наследия, но при этом выделяет православие: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66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739"/>
          </a:xfrm>
        </p:spPr>
        <p:txBody>
          <a:bodyPr/>
          <a:lstStyle/>
          <a:p>
            <a:r>
              <a:rPr lang="ru-RU" dirty="0" smtClean="0"/>
              <a:t>Милосердие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040" y="1197864"/>
            <a:ext cx="11439144" cy="4979099"/>
          </a:xfrm>
        </p:spPr>
        <p:txBody>
          <a:bodyPr/>
          <a:lstStyle/>
          <a:p>
            <a:pPr marL="0" lvl="0" indent="0">
              <a:buNone/>
            </a:pPr>
            <a:r>
              <a:rPr lang="ru-RU" sz="3200" dirty="0" smtClean="0"/>
              <a:t>1.Строим </a:t>
            </a:r>
            <a:r>
              <a:rPr lang="ru-RU" sz="3200" dirty="0"/>
              <a:t>ассоциативный ряд (подбираем синонимы):</a:t>
            </a:r>
          </a:p>
          <a:p>
            <a:pPr marL="0" indent="0">
              <a:buNone/>
            </a:pPr>
            <a:r>
              <a:rPr lang="ru-RU" sz="3200" dirty="0" smtClean="0"/>
              <a:t>сострадание</a:t>
            </a:r>
            <a:r>
              <a:rPr lang="ru-RU" sz="3200" dirty="0"/>
              <a:t>, гуманность, сострадательность, благость, жалость.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2.Проверяем </a:t>
            </a:r>
            <a:r>
              <a:rPr lang="ru-RU" sz="3200" dirty="0"/>
              <a:t>по Толковому словарю свои </a:t>
            </a:r>
            <a:r>
              <a:rPr lang="ru-RU" sz="3200" dirty="0" smtClean="0"/>
              <a:t>догадки </a:t>
            </a:r>
            <a:r>
              <a:rPr lang="ru-RU" sz="3200" dirty="0"/>
              <a:t>относительно лексического значения. (это готовность оказать помощь, проявить снисхождение из сострадания, человеколюбие</a:t>
            </a:r>
            <a:r>
              <a:rPr lang="ru-RU" sz="3200" dirty="0" smtClean="0"/>
              <a:t>).</a:t>
            </a:r>
          </a:p>
          <a:p>
            <a:pPr marL="0" indent="0">
              <a:buNone/>
            </a:pPr>
            <a:r>
              <a:rPr lang="ru-RU" sz="3200" dirty="0" smtClean="0"/>
              <a:t>3.Фонетичнский </a:t>
            </a:r>
            <a:r>
              <a:rPr lang="ru-RU" sz="3200" dirty="0"/>
              <a:t>разбор, морфемный состав, способ словообразования.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21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328" y="283464"/>
            <a:ext cx="11292840" cy="6172200"/>
          </a:xfrm>
        </p:spPr>
        <p:txBody>
          <a:bodyPr>
            <a:normAutofit/>
          </a:bodyPr>
          <a:lstStyle/>
          <a:p>
            <a:r>
              <a:rPr lang="ru-RU" dirty="0"/>
              <a:t>4.Работа по составлению предложений со словом «милосердие». ( Это и есть истинное христианское милосердие, превосходящее по своему значению добрые дела, труды и подвиги.)</a:t>
            </a:r>
          </a:p>
          <a:p>
            <a:r>
              <a:rPr lang="ru-RU" dirty="0"/>
              <a:t>5. Цитаты из русской классики со словом «милосердие». («Это великодушие, милосердие, справедливость, порядок, гений – вот что такое император!» - Л.Н. Толстой «Война и мир»)</a:t>
            </a:r>
          </a:p>
          <a:p>
            <a:r>
              <a:rPr lang="ru-RU" dirty="0"/>
              <a:t>6. Афоризмы русских писателей со словом «Милосердие» </a:t>
            </a:r>
          </a:p>
          <a:p>
            <a:pPr marL="0" indent="0">
              <a:buNone/>
            </a:pPr>
            <a:r>
              <a:rPr lang="ru-RU" dirty="0"/>
              <a:t>«И когда все войны забудутся,</a:t>
            </a:r>
          </a:p>
          <a:p>
            <a:pPr marL="0" indent="0">
              <a:buNone/>
            </a:pPr>
            <a:r>
              <a:rPr lang="ru-RU" dirty="0"/>
              <a:t>Всё оружие на слом пойдет,</a:t>
            </a:r>
          </a:p>
          <a:p>
            <a:pPr marL="0" indent="0">
              <a:buNone/>
            </a:pPr>
            <a:r>
              <a:rPr lang="ru-RU" dirty="0"/>
              <a:t>Все надежды людские сбудутся –</a:t>
            </a:r>
          </a:p>
          <a:p>
            <a:pPr marL="0" indent="0">
              <a:buNone/>
            </a:pPr>
            <a:r>
              <a:rPr lang="ru-RU" dirty="0"/>
              <a:t>Милосердие не умрёт»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 </a:t>
            </a:r>
            <a:r>
              <a:rPr lang="ru-RU" dirty="0" err="1"/>
              <a:t>Шефнер</a:t>
            </a:r>
            <a:r>
              <a:rPr lang="ru-RU" dirty="0"/>
              <a:t> Вадим Сергеевич, русский поэт, писатель.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03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480" y="182880"/>
            <a:ext cx="11347704" cy="6345936"/>
          </a:xfrm>
        </p:spPr>
        <p:txBody>
          <a:bodyPr>
            <a:normAutofit/>
          </a:bodyPr>
          <a:lstStyle/>
          <a:p>
            <a:r>
              <a:rPr lang="ru-RU" dirty="0"/>
              <a:t>7.Произведения, раскрывающие тему «Милосердие»:</a:t>
            </a:r>
          </a:p>
          <a:p>
            <a:r>
              <a:rPr lang="ru-RU" dirty="0"/>
              <a:t>А) А.С. Пушкин «Капитанская дочка» (Петр Гринев, когда пришел на помощь к Маше Мироновой);</a:t>
            </a:r>
          </a:p>
          <a:p>
            <a:r>
              <a:rPr lang="ru-RU" dirty="0"/>
              <a:t>Б) </a:t>
            </a:r>
            <a:r>
              <a:rPr lang="ru-RU" dirty="0" smtClean="0"/>
              <a:t>А. </a:t>
            </a:r>
            <a:r>
              <a:rPr lang="ru-RU" dirty="0"/>
              <a:t>Платонов «Юшка» (милосердие Юшки проявилось </a:t>
            </a:r>
            <a:r>
              <a:rPr lang="ru-RU" dirty="0" smtClean="0"/>
              <a:t>в </a:t>
            </a:r>
            <a:r>
              <a:rPr lang="ru-RU" dirty="0"/>
              <a:t>его умении прощать);</a:t>
            </a:r>
          </a:p>
          <a:p>
            <a:r>
              <a:rPr lang="ru-RU" dirty="0"/>
              <a:t>В)А.И. Солженицын «Матренин двор»(несмотря на все несчастья, </a:t>
            </a:r>
            <a:r>
              <a:rPr lang="ru-RU" dirty="0"/>
              <a:t>М</a:t>
            </a:r>
            <a:r>
              <a:rPr lang="ru-RU" dirty="0" smtClean="0"/>
              <a:t>атрена </a:t>
            </a:r>
            <a:r>
              <a:rPr lang="ru-RU" dirty="0"/>
              <a:t>смогла сохранить доброту в своем сердце, бескорыстно помогала жителям деревни, приютила больную </a:t>
            </a:r>
            <a:r>
              <a:rPr lang="ru-RU" dirty="0" smtClean="0"/>
              <a:t>кошку);</a:t>
            </a:r>
          </a:p>
          <a:p>
            <a:r>
              <a:rPr lang="ru-RU" dirty="0" smtClean="0"/>
              <a:t> Г</a:t>
            </a:r>
            <a:r>
              <a:rPr lang="ru-RU" dirty="0"/>
              <a:t>) М.А. Шолохов «Судьба человека» (Андрей Соколов)</a:t>
            </a:r>
          </a:p>
          <a:p>
            <a:r>
              <a:rPr lang="ru-RU" dirty="0"/>
              <a:t>Д) В.Г. Распутин «Уроки французского»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4844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347</Words>
  <Application>Microsoft Office PowerPoint</Application>
  <PresentationFormat>Широкоэкранный</PresentationFormat>
  <Paragraphs>44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Тема:</vt:lpstr>
      <vt:lpstr>Презентация PowerPoint</vt:lpstr>
      <vt:lpstr>Презентация PowerPoint</vt:lpstr>
      <vt:lpstr>Милосердие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Natalija</dc:creator>
  <cp:lastModifiedBy>Natalija</cp:lastModifiedBy>
  <cp:revision>6</cp:revision>
  <dcterms:created xsi:type="dcterms:W3CDTF">2024-08-21T16:46:36Z</dcterms:created>
  <dcterms:modified xsi:type="dcterms:W3CDTF">2024-08-26T15:59:29Z</dcterms:modified>
</cp:coreProperties>
</file>