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3" r:id="rId23"/>
    <p:sldId id="277" r:id="rId24"/>
    <p:sldId id="278" r:id="rId25"/>
    <p:sldId id="279" r:id="rId26"/>
    <p:sldId id="280" r:id="rId27"/>
    <p:sldId id="281" r:id="rId28"/>
    <p:sldId id="282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2" autoAdjust="0"/>
    <p:restoredTop sz="94660"/>
  </p:normalViewPr>
  <p:slideViewPr>
    <p:cSldViewPr snapToGrid="0">
      <p:cViewPr>
        <p:scale>
          <a:sx n="81" d="100"/>
          <a:sy n="81" d="100"/>
        </p:scale>
        <p:origin x="-96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338F2B7-D887-4C12-A386-36C3A792D8AB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B88FD49-2AF5-4CEE-8981-028F2C2C8B80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3888349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8F2B7-D887-4C12-A386-36C3A792D8AB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FD49-2AF5-4CEE-8981-028F2C2C8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35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8F2B7-D887-4C12-A386-36C3A792D8AB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FD49-2AF5-4CEE-8981-028F2C2C8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410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8F2B7-D887-4C12-A386-36C3A792D8AB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FD49-2AF5-4CEE-8981-028F2C2C8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973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38F2B7-D887-4C12-A386-36C3A792D8AB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88FD49-2AF5-4CEE-8981-028F2C2C8B8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236102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8F2B7-D887-4C12-A386-36C3A792D8AB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FD49-2AF5-4CEE-8981-028F2C2C8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268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8F2B7-D887-4C12-A386-36C3A792D8AB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FD49-2AF5-4CEE-8981-028F2C2C8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387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8F2B7-D887-4C12-A386-36C3A792D8AB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FD49-2AF5-4CEE-8981-028F2C2C8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409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8F2B7-D887-4C12-A386-36C3A792D8AB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FD49-2AF5-4CEE-8981-028F2C2C8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188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38F2B7-D887-4C12-A386-36C3A792D8AB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88FD49-2AF5-4CEE-8981-028F2C2C8B8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14709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38F2B7-D887-4C12-A386-36C3A792D8AB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88FD49-2AF5-4CEE-8981-028F2C2C8B8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50469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6338F2B7-D887-4C12-A386-36C3A792D8AB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CB88FD49-2AF5-4CEE-8981-028F2C2C8B8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1467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D69538-5348-4C74-A965-7CBD86F621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dirty="0"/>
              <a:t>Пошаговая инструкция по работе с «Конструктором рабочих программ по учебным предметам»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F85F788-98BC-43A8-BD4A-044F7D1674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4707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EFF1D1-4458-4122-8933-0315F62F7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10281684" cy="1485900"/>
          </a:xfrm>
        </p:spPr>
        <p:txBody>
          <a:bodyPr>
            <a:normAutofit fontScale="90000"/>
          </a:bodyPr>
          <a:lstStyle/>
          <a:p>
            <a:r>
              <a:rPr lang="ru-RU" dirty="0"/>
              <a:t>Воспользуетесь кнопкой (1) «Войти».  </a:t>
            </a:r>
            <a:br>
              <a:rPr lang="ru-RU" dirty="0"/>
            </a:br>
            <a:r>
              <a:rPr lang="ru-RU" sz="2700" dirty="0"/>
              <a:t>В открывшейся форме авторизации укажите указанные при регистрации: </a:t>
            </a:r>
            <a:br>
              <a:rPr lang="ru-RU" sz="2700" dirty="0"/>
            </a:br>
            <a:r>
              <a:rPr lang="ru-RU" sz="2700" dirty="0"/>
              <a:t>• адрес электронной почты в поле (1) «Имя пользователя или </a:t>
            </a:r>
            <a:r>
              <a:rPr lang="ru-RU" sz="2700" dirty="0" err="1"/>
              <a:t>Email</a:t>
            </a:r>
            <a:r>
              <a:rPr lang="ru-RU" sz="2700" dirty="0"/>
              <a:t>»; </a:t>
            </a:r>
            <a:br>
              <a:rPr lang="ru-RU" sz="2700" dirty="0"/>
            </a:br>
            <a:r>
              <a:rPr lang="ru-RU" sz="2700" dirty="0"/>
              <a:t>• пароль в поле (2) «Пароль»; </a:t>
            </a:r>
            <a:br>
              <a:rPr lang="ru-RU" sz="2700" dirty="0"/>
            </a:br>
            <a:r>
              <a:rPr lang="ru-RU" sz="2700" dirty="0"/>
              <a:t>• затем нажмите кнопку (3) «Вход».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6C6FF07-4485-424E-8270-C04E0F1EAF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66" t="9425" r="21686" b="6157"/>
          <a:stretch/>
        </p:blipFill>
        <p:spPr>
          <a:xfrm>
            <a:off x="3572540" y="2619900"/>
            <a:ext cx="5548423" cy="395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111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0B4508-B0B6-482A-9F51-05EF38543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520" y="462516"/>
            <a:ext cx="10685721" cy="1485900"/>
          </a:xfrm>
        </p:spPr>
        <p:txBody>
          <a:bodyPr>
            <a:noAutofit/>
          </a:bodyPr>
          <a:lstStyle/>
          <a:p>
            <a:r>
              <a:rPr lang="ru-RU" sz="3200" dirty="0"/>
              <a:t>Если вы верно указали данные для входа в Конструктор, то вы будете перенаправлены на следующую страницу: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FCE209B-C090-421C-BA5A-2608FA927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77" y="1765005"/>
            <a:ext cx="11159541" cy="463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814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824FBB-5B0F-4E23-B5B6-B17251261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11642"/>
            <a:ext cx="9601200" cy="1485900"/>
          </a:xfrm>
        </p:spPr>
        <p:txBody>
          <a:bodyPr/>
          <a:lstStyle/>
          <a:p>
            <a:r>
              <a:rPr lang="ru-RU" dirty="0"/>
              <a:t>Работа в Конструкторе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D4A6F7B-39FA-43C9-8050-3B535D979D85}"/>
              </a:ext>
            </a:extLst>
          </p:cNvPr>
          <p:cNvSpPr txBox="1"/>
          <p:nvPr/>
        </p:nvSpPr>
        <p:spPr>
          <a:xfrm>
            <a:off x="1219200" y="766545"/>
            <a:ext cx="108168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После входа в Конструктор вам станет доступно меню слева. Выберите в нем пункт «Рабочие программы»: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B8E491C-CD65-4F29-A503-3E249ECC6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114" y="1619764"/>
            <a:ext cx="10493690" cy="48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60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F21087-D50B-4F88-9F84-F0F1451FF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195" y="313660"/>
            <a:ext cx="10653823" cy="1089837"/>
          </a:xfrm>
        </p:spPr>
        <p:txBody>
          <a:bodyPr>
            <a:normAutofit/>
          </a:bodyPr>
          <a:lstStyle/>
          <a:p>
            <a:r>
              <a:rPr lang="ru-RU" sz="3600" dirty="0"/>
              <a:t>После выбора пункта меню «Рабочие программы» вы попадете на следующий экран: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22E5711-E8E7-45B2-96B8-82B7576D2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59" y="1620874"/>
            <a:ext cx="11299992" cy="415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749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7AAA12-744D-45B7-86FF-67AAF51B5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256" y="132907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ru-RU" dirty="0"/>
              <a:t>Боковая «шторка» с фильтрами, доступная по нажатию кнопки (6) «Фильтры».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6528D51-1873-4E32-B0A5-ECA0F3A7F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701" y="1258117"/>
            <a:ext cx="9251527" cy="541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23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42541E9-F57F-427B-A0A9-F368CB7283C5}"/>
              </a:ext>
            </a:extLst>
          </p:cNvPr>
          <p:cNvSpPr txBox="1"/>
          <p:nvPr/>
        </p:nvSpPr>
        <p:spPr>
          <a:xfrm>
            <a:off x="996802" y="213502"/>
            <a:ext cx="109222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Пример состояния панели настройки отображения таблицы со списком рабочих </a:t>
            </a:r>
          </a:p>
          <a:p>
            <a:r>
              <a:rPr lang="ru-RU" sz="2400" dirty="0"/>
              <a:t>программ. Отображение всех столбцов таблицы включено.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C5C727B-82D1-4E7E-9C0B-AD651A98C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747" y="1567317"/>
            <a:ext cx="11309498" cy="429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528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4634664-BD45-4E26-BA29-F7927C90E47C}"/>
              </a:ext>
            </a:extLst>
          </p:cNvPr>
          <p:cNvSpPr txBox="1"/>
          <p:nvPr/>
        </p:nvSpPr>
        <p:spPr>
          <a:xfrm>
            <a:off x="1007434" y="362083"/>
            <a:ext cx="106564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Пример состояния панели настройки отображения таблицы со списком рабочих программ. Выключено отображение столбцов «ID» и «Наименование шаблона».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7AACA5B-C61D-4F2C-AB47-53AF43F02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82" y="1751773"/>
            <a:ext cx="11435985" cy="454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022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25C44C-74A1-4FB8-AD3C-0A1F77F9A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664" y="260498"/>
            <a:ext cx="10653823" cy="1485900"/>
          </a:xfrm>
        </p:spPr>
        <p:txBody>
          <a:bodyPr>
            <a:normAutofit/>
          </a:bodyPr>
          <a:lstStyle/>
          <a:p>
            <a:r>
              <a:rPr lang="ru-RU" sz="3600" dirty="0"/>
              <a:t>Пример таблицы со списком созданных рабочих программ.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FED920A-AA82-4688-BBC8-FD87E291C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160" y="1267161"/>
            <a:ext cx="9240829" cy="542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157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37193D-CC81-4F7C-A514-377197AA4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051" y="271131"/>
            <a:ext cx="9601200" cy="1485900"/>
          </a:xfrm>
        </p:spPr>
        <p:txBody>
          <a:bodyPr/>
          <a:lstStyle/>
          <a:p>
            <a:r>
              <a:rPr lang="ru-RU" dirty="0"/>
              <a:t>Создание рабочей программы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B6F1ADA-1874-4607-AC42-23839A38C5A8}"/>
              </a:ext>
            </a:extLst>
          </p:cNvPr>
          <p:cNvSpPr/>
          <p:nvPr/>
        </p:nvSpPr>
        <p:spPr>
          <a:xfrm>
            <a:off x="8984512" y="1499191"/>
            <a:ext cx="1084521" cy="606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246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DB0E32-E08F-450D-9503-DDC667D9F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563" y="313660"/>
            <a:ext cx="10515600" cy="1485900"/>
          </a:xfrm>
        </p:spPr>
        <p:txBody>
          <a:bodyPr>
            <a:noAutofit/>
          </a:bodyPr>
          <a:lstStyle/>
          <a:p>
            <a:r>
              <a:rPr lang="ru-RU" sz="3200" dirty="0"/>
              <a:t> Заполните поля, выбрав «Уровень образования», «Предмет», «Шаблон рабочей программы» и указав название рабочей программы.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1865C6A-373D-471F-9A75-B9C2AA5E3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8837" y="1799560"/>
            <a:ext cx="11408790" cy="353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89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C3CDFF-FBEE-4409-AFF8-DD9CA06B5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81770"/>
            <a:ext cx="9601200" cy="1485900"/>
          </a:xfrm>
        </p:spPr>
        <p:txBody>
          <a:bodyPr/>
          <a:lstStyle/>
          <a:p>
            <a:r>
              <a:rPr lang="ru-RU" dirty="0"/>
              <a:t>Регистрация.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1DE3BDE-35E4-4A08-83CC-5AE1938AAFD7}"/>
              </a:ext>
            </a:extLst>
          </p:cNvPr>
          <p:cNvSpPr txBox="1"/>
          <p:nvPr/>
        </p:nvSpPr>
        <p:spPr>
          <a:xfrm>
            <a:off x="1371599" y="763380"/>
            <a:ext cx="106112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Перед первым использованием «Конструктора рабочих программ по учебным </a:t>
            </a:r>
          </a:p>
          <a:p>
            <a:r>
              <a:rPr lang="ru-RU" sz="2400" dirty="0"/>
              <a:t>предметам» вам необходимо зарегистрироваться.</a:t>
            </a:r>
          </a:p>
          <a:p>
            <a:r>
              <a:rPr lang="ru-RU" sz="2400" dirty="0"/>
              <a:t>1. Войти на ресурс </a:t>
            </a:r>
            <a:r>
              <a:rPr lang="ru-RU" sz="2400" u="sng" dirty="0">
                <a:solidFill>
                  <a:schemeClr val="accent1"/>
                </a:solidFill>
              </a:rPr>
              <a:t>https://edsoo.ru; </a:t>
            </a:r>
          </a:p>
          <a:p>
            <a:r>
              <a:rPr lang="ru-RU" sz="2400" dirty="0"/>
              <a:t>2. Нажать левой кнопкой мыши на раздел «Конструктор рабочих программ»: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21909E3-0891-4772-B139-AD204F7E9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614" y="2333040"/>
            <a:ext cx="7117525" cy="434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63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37196F-55D1-47C9-BA4C-8009E4D6D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870" y="281763"/>
            <a:ext cx="9601200" cy="1485900"/>
          </a:xfrm>
        </p:spPr>
        <p:txBody>
          <a:bodyPr/>
          <a:lstStyle/>
          <a:p>
            <a:r>
              <a:rPr lang="ru-RU" dirty="0"/>
              <a:t>Редактирование рабочей программы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4067642-CBE6-4CD6-B1BD-C803EB000A9A}"/>
              </a:ext>
            </a:extLst>
          </p:cNvPr>
          <p:cNvSpPr txBox="1"/>
          <p:nvPr/>
        </p:nvSpPr>
        <p:spPr>
          <a:xfrm>
            <a:off x="871869" y="936240"/>
            <a:ext cx="109196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После перехода к редактированию рабочей программы вы увидите экран со </a:t>
            </a:r>
          </a:p>
          <a:p>
            <a:r>
              <a:rPr lang="ru-RU" sz="2400" dirty="0"/>
              <a:t>сформированной по выбранному шаблону рабочей программой: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2B6F5B2-BBB4-4549-B6F2-D116DC4CF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991" y="1658679"/>
            <a:ext cx="9193596" cy="506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327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948D3E-21F9-4C8C-BFCB-3227DCFA3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033" y="164805"/>
            <a:ext cx="9601200" cy="1485900"/>
          </a:xfrm>
        </p:spPr>
        <p:txBody>
          <a:bodyPr/>
          <a:lstStyle/>
          <a:p>
            <a:r>
              <a:rPr lang="ru-RU" dirty="0"/>
              <a:t>Раздел «Титульный лист»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5F8C76F-E78A-4586-B8D6-005FBF807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524" y="792125"/>
            <a:ext cx="9666443" cy="590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8436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C5DC176-5971-41A3-96EF-6752230BF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559" y="226495"/>
            <a:ext cx="6448425" cy="20669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3EFC54B-0E99-4E0D-A206-536C9AA49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173" y="2339219"/>
            <a:ext cx="8513134" cy="437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8809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706085-8B24-4CE0-B1B4-87A158036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239232"/>
            <a:ext cx="10730023" cy="1485900"/>
          </a:xfrm>
        </p:spPr>
        <p:txBody>
          <a:bodyPr>
            <a:normAutofit/>
          </a:bodyPr>
          <a:lstStyle/>
          <a:p>
            <a:r>
              <a:rPr lang="ru-RU" sz="3600" dirty="0"/>
              <a:t>Настройка виджета (блока полей) «Согласование».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C879332-CE87-4DA2-9399-062CEBB23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659" y="1216541"/>
            <a:ext cx="9842205" cy="540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953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6B29FE-C533-4061-B0AC-916DDBCE1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256" y="249865"/>
            <a:ext cx="9601200" cy="1485900"/>
          </a:xfrm>
        </p:spPr>
        <p:txBody>
          <a:bodyPr/>
          <a:lstStyle/>
          <a:p>
            <a:r>
              <a:rPr lang="ru-RU" dirty="0"/>
              <a:t>Раздел «Тематическое планирование»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895ECB6-05A8-4F2D-B734-AD2755002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744" y="992815"/>
            <a:ext cx="11378828" cy="554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915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0060D75-E68C-4608-A678-6FDA388D9BC6}"/>
              </a:ext>
            </a:extLst>
          </p:cNvPr>
          <p:cNvSpPr txBox="1"/>
          <p:nvPr/>
        </p:nvSpPr>
        <p:spPr>
          <a:xfrm>
            <a:off x="869211" y="116706"/>
            <a:ext cx="1132278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Также вам может быть доступна возможность настроить набор отображаемых в таблице столбцов. В таком случае в углу таблицы располагается кнопка (2) «Параметры отображения таблицы». Нажмите на нее, и вам станет доступно меню выбора списка столбцов, которые вы можете скрыть или добавить: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573E96B-DDD7-4EE7-9229-499F92A0B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494" y="1686366"/>
            <a:ext cx="9004891" cy="4979978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64F44AD-40FC-45EB-9398-5F40F03769FF}"/>
              </a:ext>
            </a:extLst>
          </p:cNvPr>
          <p:cNvSpPr/>
          <p:nvPr/>
        </p:nvSpPr>
        <p:spPr>
          <a:xfrm>
            <a:off x="10611293" y="3009014"/>
            <a:ext cx="297712" cy="4199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2662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B287D56-DF23-4AB7-A894-46150514A3DD}"/>
              </a:ext>
            </a:extLst>
          </p:cNvPr>
          <p:cNvSpPr txBox="1"/>
          <p:nvPr/>
        </p:nvSpPr>
        <p:spPr>
          <a:xfrm>
            <a:off x="839971" y="233940"/>
            <a:ext cx="111535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Поля (3) «Итого» (сумма значений по столбцу) содержат в себе иконку «i», при наведении курсора на которую, вам будет доступна информация о том, какое значение должно содержаться в этом поле или о том, какие ограничения есть на данное поле.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9D54F63-B161-4CD5-B766-5DBF1115E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113" y="1249603"/>
            <a:ext cx="9707519" cy="19205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A04E5DC-2518-49B1-8F5C-43D864433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113" y="3249769"/>
            <a:ext cx="8380231" cy="343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234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3F6C643-0097-4205-9CBA-0C4D4712DA45}"/>
              </a:ext>
            </a:extLst>
          </p:cNvPr>
          <p:cNvSpPr txBox="1"/>
          <p:nvPr/>
        </p:nvSpPr>
        <p:spPr>
          <a:xfrm>
            <a:off x="869210" y="245400"/>
            <a:ext cx="111668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Если при внесении данных в таблицу вы допустите логическую ошибку, то поле, содержащее ошибку, будет выделено красным: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545561A-4875-4B0D-A871-95DE51C0E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209" y="1153790"/>
            <a:ext cx="11166846" cy="18740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1662B2E-BEA4-4B55-93CC-A80F45E248FC}"/>
              </a:ext>
            </a:extLst>
          </p:cNvPr>
          <p:cNvSpPr txBox="1"/>
          <p:nvPr/>
        </p:nvSpPr>
        <p:spPr>
          <a:xfrm>
            <a:off x="773517" y="3541493"/>
            <a:ext cx="112625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После заполнения всех обязательных разделов Рабочей программы нажмите кнопку «Сохранить». </a:t>
            </a:r>
          </a:p>
        </p:txBody>
      </p:sp>
    </p:spTree>
    <p:extLst>
      <p:ext uri="{BB962C8B-B14F-4D97-AF65-F5344CB8AC3E}">
        <p14:creationId xmlns:p14="http://schemas.microsoft.com/office/powerpoint/2010/main" val="10703992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3387D9-3F6E-4DEC-B496-1E6EFC89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623" y="175437"/>
            <a:ext cx="9601200" cy="1485900"/>
          </a:xfrm>
        </p:spPr>
        <p:txBody>
          <a:bodyPr/>
          <a:lstStyle/>
          <a:p>
            <a:r>
              <a:rPr lang="ru-RU" dirty="0"/>
              <a:t>Поурочное планирование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900BAD8-3348-4EC4-AF3F-012175D18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623" y="912156"/>
            <a:ext cx="10150549" cy="568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004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934526-AFDB-48E6-9691-30AF06F43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315" y="292396"/>
            <a:ext cx="10579395" cy="1485900"/>
          </a:xfrm>
        </p:spPr>
        <p:txBody>
          <a:bodyPr>
            <a:noAutofit/>
          </a:bodyPr>
          <a:lstStyle/>
          <a:p>
            <a:r>
              <a:rPr lang="ru-RU" sz="3600" dirty="0"/>
              <a:t>Также вам может быть доступна возможность настроить набор отображаемых в таблице столбцов.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40C6EC4-9338-42A1-BC62-DC2783E48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010" y="1251999"/>
            <a:ext cx="10168267" cy="48923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E3D28E2-6BA8-466F-B183-834036D720FA}"/>
              </a:ext>
            </a:extLst>
          </p:cNvPr>
          <p:cNvSpPr txBox="1"/>
          <p:nvPr/>
        </p:nvSpPr>
        <p:spPr>
          <a:xfrm>
            <a:off x="829340" y="6196272"/>
            <a:ext cx="112705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заполнения всех обязательных разделов Рабочей программы нажмите кнопку «Сохранить». </a:t>
            </a:r>
          </a:p>
        </p:txBody>
      </p:sp>
    </p:spTree>
    <p:extLst>
      <p:ext uri="{BB962C8B-B14F-4D97-AF65-F5344CB8AC3E}">
        <p14:creationId xmlns:p14="http://schemas.microsoft.com/office/powerpoint/2010/main" val="4169205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C058D7-4578-4DF9-B4DF-0B0AF4525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98721"/>
            <a:ext cx="10590028" cy="1485900"/>
          </a:xfrm>
        </p:spPr>
        <p:txBody>
          <a:bodyPr>
            <a:noAutofit/>
          </a:bodyPr>
          <a:lstStyle/>
          <a:p>
            <a:r>
              <a:rPr lang="ru-RU" sz="3200" dirty="0"/>
              <a:t>После перехода в сервис «Конструктор рабочих программ по учебным предметам» вам будет доступен экран следующего вида: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62C8B5B-7BBB-4ADC-B098-F8C98D561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016" y="1884621"/>
            <a:ext cx="7825054" cy="473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809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37CADB-B39F-45B1-96E2-3AEF4986D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316" y="281763"/>
            <a:ext cx="9601200" cy="1485900"/>
          </a:xfrm>
        </p:spPr>
        <p:txBody>
          <a:bodyPr>
            <a:normAutofit/>
          </a:bodyPr>
          <a:lstStyle/>
          <a:p>
            <a:r>
              <a:rPr lang="ru-RU" sz="3600" dirty="0"/>
              <a:t>Публикация и скачивание рабочей программы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DB2B5EF-961C-41D4-AE8C-27F0BB982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316" y="899195"/>
            <a:ext cx="10660912" cy="46287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3B1586C-2390-490F-B047-13C3F19D896D}"/>
              </a:ext>
            </a:extLst>
          </p:cNvPr>
          <p:cNvSpPr txBox="1"/>
          <p:nvPr/>
        </p:nvSpPr>
        <p:spPr>
          <a:xfrm>
            <a:off x="1148316" y="5731247"/>
            <a:ext cx="1088774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этого статус данной программы изменится на «Завершена» (вы всегда можете вернуться к редактированию такой программы). </a:t>
            </a:r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49982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7D20B5-E9C1-43B8-8F39-9E5D5B0B7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827" y="260498"/>
            <a:ext cx="11025963" cy="1485900"/>
          </a:xfrm>
        </p:spPr>
        <p:txBody>
          <a:bodyPr>
            <a:noAutofit/>
          </a:bodyPr>
          <a:lstStyle/>
          <a:p>
            <a:r>
              <a:rPr lang="ru-RU" sz="3200" dirty="0"/>
              <a:t>Для опубликованной (завершенной) рабочей программы в режиме редактирования вам будут доступны следующие возможности: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BE072F8-7D00-426F-9917-82CB90F89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369" y="1746398"/>
            <a:ext cx="10816738" cy="385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2252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ED64BC-84A3-4E36-B15F-2D5A26ED4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359" y="364647"/>
            <a:ext cx="9601200" cy="1485900"/>
          </a:xfrm>
        </p:spPr>
        <p:txBody>
          <a:bodyPr/>
          <a:lstStyle/>
          <a:p>
            <a:r>
              <a:rPr lang="ru-RU" dirty="0"/>
              <a:t>Справочники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89DF77A-FC35-4052-B53A-B92A04E3D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38" y="1336080"/>
            <a:ext cx="11213805" cy="533138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DAE7DDE-DCD4-4F4B-9BDC-7985E1094C96}"/>
              </a:ext>
            </a:extLst>
          </p:cNvPr>
          <p:cNvSpPr/>
          <p:nvPr/>
        </p:nvSpPr>
        <p:spPr>
          <a:xfrm>
            <a:off x="914400" y="2934586"/>
            <a:ext cx="1690577" cy="4146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9750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431DCA-CC2A-42E3-ABF4-E88ADA3E5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Фильтры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F3515C3-CA52-43A5-AA75-C4A2FC83A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563" y="1603323"/>
            <a:ext cx="10896600" cy="447305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56DF29B-187A-42E7-B2E0-50667AB2981A}"/>
              </a:ext>
            </a:extLst>
          </p:cNvPr>
          <p:cNvSpPr/>
          <p:nvPr/>
        </p:nvSpPr>
        <p:spPr>
          <a:xfrm>
            <a:off x="10175358" y="2171700"/>
            <a:ext cx="1116419" cy="3508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9460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B0786E1-8212-456D-89BF-17794915D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609" y="779410"/>
            <a:ext cx="11215535" cy="529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5272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9978235-2C51-4C82-BFC0-9E5DBD242537}"/>
              </a:ext>
            </a:extLst>
          </p:cNvPr>
          <p:cNvSpPr/>
          <p:nvPr/>
        </p:nvSpPr>
        <p:spPr>
          <a:xfrm>
            <a:off x="809716" y="2244321"/>
            <a:ext cx="112955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Благодарю за внимание!</a:t>
            </a:r>
          </a:p>
        </p:txBody>
      </p:sp>
      <p:pic>
        <p:nvPicPr>
          <p:cNvPr id="4" name="Рисунок 3" descr="Мозг в голове со сплошной заливкой">
            <a:extLst>
              <a:ext uri="{FF2B5EF4-FFF2-40B4-BE49-F238E27FC236}">
                <a16:creationId xmlns:a16="http://schemas.microsoft.com/office/drawing/2014/main" xmlns="" id="{177D4FA3-52A6-4216-80C2-1F2E93C28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85497" y="4598580"/>
            <a:ext cx="1920949" cy="192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1719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2DED50-ACB3-4AB3-A2A7-ACA0AF712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Интернет ресурсы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68FE167-312B-41EA-AC40-FAF75506F2B7}"/>
              </a:ext>
            </a:extLst>
          </p:cNvPr>
          <p:cNvSpPr txBox="1"/>
          <p:nvPr/>
        </p:nvSpPr>
        <p:spPr>
          <a:xfrm>
            <a:off x="1294514" y="1606920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https://static.edsoo.ru/projects/edsoo/assets/cons_wp.pdf</a:t>
            </a:r>
          </a:p>
        </p:txBody>
      </p:sp>
    </p:spTree>
    <p:extLst>
      <p:ext uri="{BB962C8B-B14F-4D97-AF65-F5344CB8AC3E}">
        <p14:creationId xmlns:p14="http://schemas.microsoft.com/office/powerpoint/2010/main" val="1378000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7BBE16-920C-4821-BF88-3728BF32A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233" y="260497"/>
            <a:ext cx="9601200" cy="1485900"/>
          </a:xfrm>
        </p:spPr>
        <p:txBody>
          <a:bodyPr>
            <a:noAutofit/>
          </a:bodyPr>
          <a:lstStyle/>
          <a:p>
            <a:r>
              <a:rPr lang="ru-RU" sz="3200" dirty="0"/>
              <a:t>Воспользуетесь кнопкой (2) «Зарегистрироваться». После нажатия кнопки «Зарегистрироваться» вы будете перенаправлены на форму регистрации: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F236764-CB7B-4691-AF68-3E333E45B8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71628" y="1746397"/>
            <a:ext cx="8448743" cy="495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851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0936CC-E115-4896-BC3C-5C3843A33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155" y="366824"/>
            <a:ext cx="9601200" cy="1485900"/>
          </a:xfrm>
        </p:spPr>
        <p:txBody>
          <a:bodyPr/>
          <a:lstStyle/>
          <a:p>
            <a:r>
              <a:rPr lang="ru-RU" dirty="0"/>
              <a:t>В открывшейся форме регистрации:  </a:t>
            </a:r>
            <a:br>
              <a:rPr lang="ru-RU" dirty="0"/>
            </a:b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6FC576D-CC4A-4223-94D6-9A2250732316}"/>
              </a:ext>
            </a:extLst>
          </p:cNvPr>
          <p:cNvSpPr txBox="1"/>
          <p:nvPr/>
        </p:nvSpPr>
        <p:spPr>
          <a:xfrm>
            <a:off x="1289645" y="1014079"/>
            <a:ext cx="933228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1. Заполните поля: </a:t>
            </a:r>
          </a:p>
          <a:p>
            <a:r>
              <a:rPr lang="ru-RU" dirty="0"/>
              <a:t>• адрес электронной почты, </a:t>
            </a:r>
          </a:p>
          <a:p>
            <a:r>
              <a:rPr lang="ru-RU" dirty="0"/>
              <a:t>• пароль, </a:t>
            </a:r>
          </a:p>
          <a:p>
            <a:r>
              <a:rPr lang="ru-RU" dirty="0"/>
              <a:t>Важно! Пароль должен содержать: </a:t>
            </a:r>
          </a:p>
          <a:p>
            <a:r>
              <a:rPr lang="ru-RU" dirty="0"/>
              <a:t>− не менее 8 символов; </a:t>
            </a:r>
          </a:p>
          <a:p>
            <a:r>
              <a:rPr lang="ru-RU" dirty="0"/>
              <a:t>− не менее одной цифры; </a:t>
            </a:r>
          </a:p>
          <a:p>
            <a:r>
              <a:rPr lang="ru-RU" dirty="0"/>
              <a:t>− не менее одной заглавной латинской буквы;</a:t>
            </a:r>
          </a:p>
          <a:p>
            <a:r>
              <a:rPr lang="ru-RU" dirty="0"/>
              <a:t> не менее одной строчной латинской буквы; </a:t>
            </a:r>
          </a:p>
          <a:p>
            <a:r>
              <a:rPr lang="ru-RU" dirty="0"/>
              <a:t>− не менее одного спецсимвола (@ # $); </a:t>
            </a:r>
          </a:p>
          <a:p>
            <a:r>
              <a:rPr lang="ru-RU" dirty="0"/>
              <a:t>• повторить пароль, </a:t>
            </a:r>
          </a:p>
          <a:p>
            <a:r>
              <a:rPr lang="ru-RU" dirty="0"/>
              <a:t>• фамилия, </a:t>
            </a:r>
          </a:p>
          <a:p>
            <a:r>
              <a:rPr lang="ru-RU" dirty="0"/>
              <a:t>• имя, </a:t>
            </a:r>
          </a:p>
          <a:p>
            <a:r>
              <a:rPr lang="ru-RU" dirty="0"/>
              <a:t>• отчество, </a:t>
            </a:r>
          </a:p>
          <a:p>
            <a:r>
              <a:rPr lang="ru-RU" dirty="0"/>
              <a:t>• регион, </a:t>
            </a:r>
          </a:p>
          <a:p>
            <a:r>
              <a:rPr lang="ru-RU" dirty="0"/>
              <a:t>• район, </a:t>
            </a:r>
          </a:p>
          <a:p>
            <a:r>
              <a:rPr lang="ru-RU" dirty="0"/>
              <a:t>• организация. </a:t>
            </a:r>
          </a:p>
          <a:p>
            <a:r>
              <a:rPr lang="ru-RU" b="1" dirty="0"/>
              <a:t>2. Поставьте галочку в поле «Согласие на обработку персональных данных». </a:t>
            </a:r>
          </a:p>
          <a:p>
            <a:r>
              <a:rPr lang="ru-RU" b="1" dirty="0"/>
              <a:t>3. Введите секретную комбинацию символов c изображения. </a:t>
            </a:r>
          </a:p>
          <a:p>
            <a:r>
              <a:rPr lang="ru-RU" b="1" dirty="0"/>
              <a:t>4. Нажмите кнопку «Зарегистрироваться».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1233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31B004-1AC2-4F9B-A00F-13253CE7C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451884"/>
            <a:ext cx="9601200" cy="1485900"/>
          </a:xfrm>
        </p:spPr>
        <p:txBody>
          <a:bodyPr>
            <a:noAutofit/>
          </a:bodyPr>
          <a:lstStyle/>
          <a:p>
            <a:r>
              <a:rPr lang="ru-RU" sz="3200" dirty="0"/>
              <a:t>Если вы корректно заполнили все поля формы, то вы будете перенаправлены на следующий экран: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D26AE78-9BFD-4459-9393-CB48428236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5513" y="1474228"/>
            <a:ext cx="8994636" cy="521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733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95EE5D-42F4-416B-AF92-0B9F4EA4F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56190"/>
            <a:ext cx="9601200" cy="1485900"/>
          </a:xfrm>
        </p:spPr>
        <p:txBody>
          <a:bodyPr>
            <a:noAutofit/>
          </a:bodyPr>
          <a:lstStyle/>
          <a:p>
            <a:r>
              <a:rPr lang="ru-RU" sz="3200" dirty="0"/>
              <a:t>и на почту, указанную вами при регистрации, будет направлено письмо следующего вида: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FCE29AC-0EA4-4D06-B478-A2C17D021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420554"/>
            <a:ext cx="9231605" cy="8229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061CDE6-06C7-4C4B-929D-8578CE9D3D28}"/>
              </a:ext>
            </a:extLst>
          </p:cNvPr>
          <p:cNvSpPr txBox="1"/>
          <p:nvPr/>
        </p:nvSpPr>
        <p:spPr>
          <a:xfrm>
            <a:off x="1371599" y="2371060"/>
            <a:ext cx="98032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Откройте письмо и перейдите по ссылке из строки «Для подтверждения регистрации перейдите по ссылке»: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F850AA8-6EC8-422B-B39B-A6A37D8DE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628" y="3325167"/>
            <a:ext cx="6710082" cy="338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207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7E27CE-7273-4703-A9C6-733ACF1B0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Вход в Конструктор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BC095E5-3DA3-463C-AB3B-65F602374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781" y="1356254"/>
            <a:ext cx="8420438" cy="514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51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5A8957-BC08-4881-8F06-30077EABE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24293"/>
            <a:ext cx="9601200" cy="1485900"/>
          </a:xfrm>
        </p:spPr>
        <p:txBody>
          <a:bodyPr>
            <a:noAutofit/>
          </a:bodyPr>
          <a:lstStyle/>
          <a:p>
            <a:r>
              <a:rPr lang="ru-RU" sz="3200" dirty="0"/>
              <a:t>После перехода в сервис «Конструктором рабочих программ по учебным предметам» вам будет доступен экран следующего вида: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0C535CF-1796-4D7F-AE3D-F3B803B1C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441" y="1727791"/>
            <a:ext cx="7942602" cy="480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86395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Уголки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127</TotalTime>
  <Words>675</Words>
  <Application>Microsoft Office PowerPoint</Application>
  <PresentationFormat>Произвольный</PresentationFormat>
  <Paragraphs>68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Уголки</vt:lpstr>
      <vt:lpstr>Пошаговая инструкция по работе с «Конструктором рабочих программ по учебным предметам»</vt:lpstr>
      <vt:lpstr>Регистрация.</vt:lpstr>
      <vt:lpstr>После перехода в сервис «Конструктор рабочих программ по учебным предметам» вам будет доступен экран следующего вида: </vt:lpstr>
      <vt:lpstr>Воспользуетесь кнопкой (2) «Зарегистрироваться». После нажатия кнопки «Зарегистрироваться» вы будете перенаправлены на форму регистрации: </vt:lpstr>
      <vt:lpstr>В открывшейся форме регистрации:   </vt:lpstr>
      <vt:lpstr>Если вы корректно заполнили все поля формы, то вы будете перенаправлены на следующий экран: </vt:lpstr>
      <vt:lpstr>и на почту, указанную вами при регистрации, будет направлено письмо следующего вида: </vt:lpstr>
      <vt:lpstr>Вход в Конструктор </vt:lpstr>
      <vt:lpstr>После перехода в сервис «Конструктором рабочих программ по учебным предметам» вам будет доступен экран следующего вида: </vt:lpstr>
      <vt:lpstr>Воспользуетесь кнопкой (1) «Войти».   В открывшейся форме авторизации укажите указанные при регистрации:  • адрес электронной почты в поле (1) «Имя пользователя или Email»;  • пароль в поле (2) «Пароль»;  • затем нажмите кнопку (3) «Вход». </vt:lpstr>
      <vt:lpstr>Если вы верно указали данные для входа в Конструктор, то вы будете перенаправлены на следующую страницу: </vt:lpstr>
      <vt:lpstr>Работа в Конструкторе </vt:lpstr>
      <vt:lpstr>После выбора пункта меню «Рабочие программы» вы попадете на следующий экран:</vt:lpstr>
      <vt:lpstr>Боковая «шторка» с фильтрами, доступная по нажатию кнопки (6) «Фильтры». </vt:lpstr>
      <vt:lpstr>Презентация PowerPoint</vt:lpstr>
      <vt:lpstr>Презентация PowerPoint</vt:lpstr>
      <vt:lpstr>Пример таблицы со списком созданных рабочих программ. </vt:lpstr>
      <vt:lpstr>Создание рабочей программы </vt:lpstr>
      <vt:lpstr> Заполните поля, выбрав «Уровень образования», «Предмет», «Шаблон рабочей программы» и указав название рабочей программы. </vt:lpstr>
      <vt:lpstr>Редактирование рабочей программы</vt:lpstr>
      <vt:lpstr>Раздел «Титульный лист»</vt:lpstr>
      <vt:lpstr>Презентация PowerPoint</vt:lpstr>
      <vt:lpstr>Настройка виджета (блока полей) «Согласование». </vt:lpstr>
      <vt:lpstr>Раздел «Тематическое планирование» </vt:lpstr>
      <vt:lpstr>Презентация PowerPoint</vt:lpstr>
      <vt:lpstr>Презентация PowerPoint</vt:lpstr>
      <vt:lpstr>Презентация PowerPoint</vt:lpstr>
      <vt:lpstr>Поурочное планирование </vt:lpstr>
      <vt:lpstr>Также вам может быть доступна возможность настроить набор отображаемых в таблице столбцов.</vt:lpstr>
      <vt:lpstr>Публикация и скачивание рабочей программы </vt:lpstr>
      <vt:lpstr>Для опубликованной (завершенной) рабочей программы в режиме редактирования вам будут доступны следующие возможности: </vt:lpstr>
      <vt:lpstr>Справочники </vt:lpstr>
      <vt:lpstr>Фильтры</vt:lpstr>
      <vt:lpstr>Презентация PowerPoint</vt:lpstr>
      <vt:lpstr>Презентация PowerPoint</vt:lpstr>
      <vt:lpstr>Интернет 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Пошаговая инструкция по работе с «Конструктором рабочих программ по учебным предметам»</dc:title>
  <dc:creator>Anita</dc:creator>
  <cp:lastModifiedBy>учитель</cp:lastModifiedBy>
  <cp:revision>34</cp:revision>
  <dcterms:created xsi:type="dcterms:W3CDTF">2023-08-01T15:04:44Z</dcterms:created>
  <dcterms:modified xsi:type="dcterms:W3CDTF">2024-08-27T08:49:10Z</dcterms:modified>
</cp:coreProperties>
</file>