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84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5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01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957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89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972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985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841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61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4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185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907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9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72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140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268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57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404C0A-E318-4DE0-956C-D326AAEBA826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E444B5B-1CC3-4B37-A071-02050D72B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16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F920CA-51B2-5FC1-605F-B0EDDD105A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1381329"/>
            <a:ext cx="6815669" cy="2276268"/>
          </a:xfrm>
        </p:spPr>
        <p:txBody>
          <a:bodyPr>
            <a:noAutofit/>
          </a:bodyPr>
          <a:lstStyle/>
          <a:p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b="1" dirty="0"/>
              <a:t>Структура и объём учебного модуля «Введение в Новейшую историю</a:t>
            </a:r>
            <a:br>
              <a:rPr lang="ru-RU" sz="2000" b="1" dirty="0"/>
            </a:br>
            <a:r>
              <a:rPr lang="ru-RU" sz="2000" b="1" dirty="0"/>
              <a:t>России». Место учебного модуля «Введение в Новейшую историю России» в</a:t>
            </a:r>
            <a:br>
              <a:rPr lang="ru-RU" sz="2000" b="1" dirty="0"/>
            </a:br>
            <a:r>
              <a:rPr lang="ru-RU" sz="2000" b="1" dirty="0"/>
              <a:t>учебном плане.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11ABA7-72C0-5EB2-50D5-8CCB7F182D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i="1" dirty="0"/>
              <a:t>Гаврилова Наталья Александровна,</a:t>
            </a:r>
            <a:br>
              <a:rPr lang="ru-RU" i="1" dirty="0"/>
            </a:br>
            <a:r>
              <a:rPr lang="ru-RU" i="1" dirty="0"/>
              <a:t>учитель истории и обществознания</a:t>
            </a:r>
            <a:br>
              <a:rPr lang="ru-RU" i="1" dirty="0"/>
            </a:br>
            <a:r>
              <a:rPr lang="ru-RU" i="1" dirty="0"/>
              <a:t>МАОУ «СОШ №4 п. Новоорск».</a:t>
            </a:r>
          </a:p>
        </p:txBody>
      </p:sp>
    </p:spTree>
    <p:extLst>
      <p:ext uri="{BB962C8B-B14F-4D97-AF65-F5344CB8AC3E}">
        <p14:creationId xmlns:p14="http://schemas.microsoft.com/office/powerpoint/2010/main" val="153781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6B10A1-EAA4-4F0D-4B2C-C634799DC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170" y="689042"/>
            <a:ext cx="9727659" cy="547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062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FE6273-5238-D3C1-4AF0-DA055F56E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221" y="722937"/>
            <a:ext cx="10068128" cy="567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67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758CA-664E-8E0C-3E3C-06344C28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Варианты</a:t>
            </a:r>
            <a:r>
              <a:rPr kumimoji="0" lang="ru-RU" sz="2800" b="1" i="0" u="none" strike="noStrike" kern="0" cap="none" spc="2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реализации</a:t>
            </a:r>
            <a:r>
              <a:rPr kumimoji="0" lang="ru-RU" sz="2800" b="1" i="0" u="none" strike="noStrike" kern="0" cap="none" spc="5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4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модуля</a:t>
            </a:r>
            <a:r>
              <a:rPr kumimoji="0" lang="ru-RU" sz="2800" b="1" i="0" u="none" strike="noStrike" kern="0" cap="none" spc="2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1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«Введение</a:t>
            </a:r>
            <a:r>
              <a:rPr kumimoji="0" lang="ru-RU" sz="2800" b="1" i="0" u="none" strike="noStrike" kern="0" cap="none" spc="4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в</a:t>
            </a:r>
            <a:r>
              <a:rPr kumimoji="0" lang="ru-RU" sz="2800" b="1" i="0" u="none" strike="noStrike" kern="0" cap="none" spc="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1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Новейшую</a:t>
            </a:r>
            <a:r>
              <a:rPr kumimoji="0" lang="ru-RU" sz="2800" b="1" i="0" u="none" strike="noStrike" kern="0" cap="none" spc="3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историю</a:t>
            </a:r>
            <a:r>
              <a:rPr kumimoji="0" lang="ru-RU" sz="2800" b="1" i="0" u="none" strike="noStrike" kern="0" cap="none" spc="2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1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России» </a:t>
            </a:r>
            <a:r>
              <a:rPr kumimoji="0" lang="ru-RU" sz="2800" b="1" i="0" u="none" strike="noStrike" kern="0" cap="none" spc="-61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в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рабочей</a:t>
            </a:r>
            <a:r>
              <a:rPr kumimoji="0" lang="ru-RU" sz="2800" b="1" i="0" u="none" strike="noStrike" kern="0" cap="none" spc="1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программе</a:t>
            </a:r>
            <a:r>
              <a:rPr kumimoji="0" lang="ru-RU" sz="2800" b="1" i="0" u="none" strike="noStrike" kern="0" cap="none" spc="3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по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8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истории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C40B66-EDD8-FB54-CED6-05F597EE56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spc="-25" dirty="0">
                <a:latin typeface="Calibri"/>
                <a:cs typeface="Calibri"/>
              </a:rPr>
              <a:t>Модуль</a:t>
            </a:r>
            <a:r>
              <a:rPr lang="ru-RU" sz="2400" spc="-15" dirty="0">
                <a:latin typeface="Calibri"/>
                <a:cs typeface="Calibri"/>
              </a:rPr>
              <a:t> </a:t>
            </a:r>
            <a:r>
              <a:rPr lang="ru-RU" sz="2400" spc="-5" dirty="0">
                <a:solidFill>
                  <a:srgbClr val="C00000"/>
                </a:solidFill>
                <a:latin typeface="Calibri"/>
                <a:cs typeface="Calibri"/>
              </a:rPr>
              <a:t>«Введение 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lang="ru-RU" sz="2400" spc="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sz="2400" spc="-5" dirty="0">
                <a:solidFill>
                  <a:srgbClr val="C00000"/>
                </a:solidFill>
                <a:latin typeface="Calibri"/>
                <a:cs typeface="Calibri"/>
              </a:rPr>
              <a:t>Новейшую</a:t>
            </a:r>
            <a:r>
              <a:rPr lang="ru-RU" sz="2400" spc="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sz="2400" spc="-10" dirty="0">
                <a:solidFill>
                  <a:srgbClr val="C00000"/>
                </a:solidFill>
                <a:latin typeface="Calibri"/>
                <a:cs typeface="Calibri"/>
              </a:rPr>
              <a:t>историю</a:t>
            </a:r>
            <a:r>
              <a:rPr lang="ru-RU" sz="2400" spc="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sz="2400" spc="-10" dirty="0">
                <a:solidFill>
                  <a:srgbClr val="C00000"/>
                </a:solidFill>
                <a:latin typeface="Calibri"/>
                <a:cs typeface="Calibri"/>
              </a:rPr>
              <a:t>России»</a:t>
            </a:r>
            <a:r>
              <a:rPr lang="ru-RU" sz="2400" spc="5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sz="2400" spc="-10" dirty="0">
                <a:latin typeface="Calibri"/>
                <a:cs typeface="Calibri"/>
              </a:rPr>
              <a:t>изучается</a:t>
            </a:r>
            <a:r>
              <a:rPr lang="ru-RU" sz="2400" spc="35" dirty="0">
                <a:latin typeface="Calibri"/>
                <a:cs typeface="Calibri"/>
              </a:rPr>
              <a:t> </a:t>
            </a:r>
            <a:r>
              <a:rPr lang="ru-RU" sz="2400" spc="-10" dirty="0">
                <a:latin typeface="Calibri"/>
                <a:cs typeface="Calibri"/>
              </a:rPr>
              <a:t>целостно</a:t>
            </a:r>
            <a:r>
              <a:rPr lang="ru-RU" sz="2400" spc="-5" dirty="0">
                <a:latin typeface="Calibri"/>
                <a:cs typeface="Calibri"/>
              </a:rPr>
              <a:t> </a:t>
            </a:r>
            <a:r>
              <a:rPr lang="ru-RU" sz="2400" dirty="0">
                <a:latin typeface="Calibri"/>
                <a:cs typeface="Calibri"/>
              </a:rPr>
              <a:t>в </a:t>
            </a:r>
            <a:r>
              <a:rPr lang="ru-RU" sz="2400" spc="-10" dirty="0">
                <a:latin typeface="Calibri"/>
                <a:cs typeface="Calibri"/>
              </a:rPr>
              <a:t>количестве </a:t>
            </a:r>
            <a:r>
              <a:rPr lang="ru-RU" sz="2400" spc="-390" dirty="0">
                <a:latin typeface="Calibri"/>
                <a:cs typeface="Calibri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Calibri"/>
              </a:rPr>
              <a:t>17 </a:t>
            </a:r>
            <a:r>
              <a:rPr lang="ru-RU" sz="2400" spc="-5" dirty="0">
                <a:solidFill>
                  <a:srgbClr val="C00000"/>
                </a:solidFill>
                <a:latin typeface="Calibri"/>
                <a:cs typeface="Calibri"/>
              </a:rPr>
              <a:t>часов</a:t>
            </a:r>
            <a:r>
              <a:rPr lang="ru-RU" sz="2400" spc="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ru-RU" sz="2400" dirty="0">
                <a:latin typeface="Calibri"/>
                <a:cs typeface="Calibri"/>
              </a:rPr>
              <a:t>по</a:t>
            </a:r>
            <a:r>
              <a:rPr lang="ru-RU" sz="2400" spc="10" dirty="0">
                <a:latin typeface="Calibri"/>
                <a:cs typeface="Calibri"/>
              </a:rPr>
              <a:t> </a:t>
            </a:r>
            <a:r>
              <a:rPr lang="ru-RU" sz="2400" spc="-10" dirty="0">
                <a:latin typeface="Calibri"/>
                <a:cs typeface="Calibri"/>
              </a:rPr>
              <a:t>окончании</a:t>
            </a:r>
            <a:r>
              <a:rPr lang="ru-RU" sz="2400" spc="15" dirty="0">
                <a:latin typeface="Calibri"/>
                <a:cs typeface="Calibri"/>
              </a:rPr>
              <a:t> </a:t>
            </a:r>
            <a:r>
              <a:rPr lang="ru-RU" sz="2400" spc="-5" dirty="0">
                <a:latin typeface="Calibri"/>
                <a:cs typeface="Calibri"/>
              </a:rPr>
              <a:t>основного</a:t>
            </a:r>
            <a:r>
              <a:rPr lang="ru-RU" sz="2400" spc="20" dirty="0">
                <a:latin typeface="Calibri"/>
                <a:cs typeface="Calibri"/>
              </a:rPr>
              <a:t> </a:t>
            </a:r>
            <a:r>
              <a:rPr lang="ru-RU" sz="2400" spc="-5" dirty="0">
                <a:latin typeface="Calibri"/>
                <a:cs typeface="Calibri"/>
              </a:rPr>
              <a:t>курса</a:t>
            </a:r>
            <a:r>
              <a:rPr lang="ru-RU" sz="2400" spc="10" dirty="0">
                <a:latin typeface="Calibri"/>
                <a:cs typeface="Calibri"/>
              </a:rPr>
              <a:t> </a:t>
            </a:r>
            <a:r>
              <a:rPr lang="ru-RU" sz="2400" spc="-10" dirty="0">
                <a:latin typeface="Calibri"/>
                <a:cs typeface="Calibri"/>
              </a:rPr>
              <a:t>«Истории»</a:t>
            </a:r>
            <a:r>
              <a:rPr lang="ru-RU" sz="2400" spc="25" dirty="0">
                <a:latin typeface="Calibri"/>
                <a:cs typeface="Calibri"/>
              </a:rPr>
              <a:t> </a:t>
            </a:r>
            <a:r>
              <a:rPr lang="ru-RU" sz="2400" spc="-5" dirty="0">
                <a:latin typeface="Calibri"/>
                <a:cs typeface="Calibri"/>
              </a:rPr>
              <a:t>(68</a:t>
            </a:r>
            <a:r>
              <a:rPr lang="ru-RU" sz="2400" spc="10" dirty="0">
                <a:latin typeface="Calibri"/>
                <a:cs typeface="Calibri"/>
              </a:rPr>
              <a:t> </a:t>
            </a:r>
            <a:r>
              <a:rPr lang="ru-RU" sz="2400" spc="-5" dirty="0">
                <a:latin typeface="Calibri"/>
                <a:cs typeface="Calibri"/>
              </a:rPr>
              <a:t>часов)</a:t>
            </a:r>
            <a:r>
              <a:rPr lang="ru-RU" sz="2400" spc="25" dirty="0">
                <a:latin typeface="Calibri"/>
                <a:cs typeface="Calibri"/>
              </a:rPr>
              <a:t> </a:t>
            </a:r>
            <a:r>
              <a:rPr lang="ru-RU" sz="2400" dirty="0">
                <a:latin typeface="Calibri"/>
                <a:cs typeface="Calibri"/>
              </a:rPr>
              <a:t>в</a:t>
            </a:r>
            <a:r>
              <a:rPr lang="ru-RU" sz="2400" spc="-5" dirty="0">
                <a:latin typeface="Calibri"/>
                <a:cs typeface="Calibri"/>
              </a:rPr>
              <a:t> </a:t>
            </a:r>
            <a:r>
              <a:rPr lang="ru-RU" sz="2400" spc="-15" dirty="0">
                <a:latin typeface="Calibri"/>
                <a:cs typeface="Calibri"/>
              </a:rPr>
              <a:t>конце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spc="-20" dirty="0">
                <a:latin typeface="Calibri"/>
                <a:cs typeface="Calibri"/>
              </a:rPr>
              <a:t>года.</a:t>
            </a:r>
            <a:endParaRPr lang="ru-RU" sz="2400" dirty="0">
              <a:latin typeface="Calibri"/>
              <a:cs typeface="Calibri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A3E42B-8482-9CE6-0001-43382E41CE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0" indent="-342900" algn="just">
              <a:spcAft>
                <a:spcPts val="800"/>
              </a:spcAft>
              <a:buSzPts val="1400"/>
              <a:buFont typeface="Times New Roman" panose="02020603050405020304" pitchFamily="18" charset="0"/>
              <a:buChar char="-"/>
            </a:pPr>
            <a:r>
              <a:rPr lang="ru-RU" sz="2400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темы учебного модуля изучаются в логической и смысловой </a:t>
            </a:r>
            <a:r>
              <a:rPr lang="ru-RU" sz="2400" i="1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взаимосвязи с темами</a:t>
            </a:r>
            <a:r>
              <a:rPr lang="ru-RU" sz="2400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содержащимися в федеральной рабочей программе для 9 класса.</a:t>
            </a:r>
            <a:endParaRPr lang="ru-RU" sz="24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647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6047DCC-D418-93BA-A6F9-BF3E011E39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796151"/>
              </p:ext>
            </p:extLst>
          </p:nvPr>
        </p:nvGraphicFramePr>
        <p:xfrm>
          <a:off x="2616741" y="2641872"/>
          <a:ext cx="7101192" cy="323399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6455">
                  <a:extLst>
                    <a:ext uri="{9D8B030D-6E8A-4147-A177-3AD203B41FA5}">
                      <a16:colId xmlns:a16="http://schemas.microsoft.com/office/drawing/2014/main" val="3471479925"/>
                    </a:ext>
                  </a:extLst>
                </a:gridCol>
                <a:gridCol w="4867588">
                  <a:extLst>
                    <a:ext uri="{9D8B030D-6E8A-4147-A177-3AD203B41FA5}">
                      <a16:colId xmlns:a16="http://schemas.microsoft.com/office/drawing/2014/main" val="3447534895"/>
                    </a:ext>
                  </a:extLst>
                </a:gridCol>
                <a:gridCol w="1827149">
                  <a:extLst>
                    <a:ext uri="{9D8B030D-6E8A-4147-A177-3AD203B41FA5}">
                      <a16:colId xmlns:a16="http://schemas.microsoft.com/office/drawing/2014/main" val="2725099351"/>
                    </a:ext>
                  </a:extLst>
                </a:gridCol>
              </a:tblGrid>
              <a:tr h="54734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Темы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часов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6146455"/>
                  </a:ext>
                </a:extLst>
              </a:tr>
              <a:tr h="26418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Введение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0217955"/>
                  </a:ext>
                </a:extLst>
              </a:tr>
              <a:tr h="26418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Российская революция 1917-1922 гг.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8587508"/>
                  </a:ext>
                </a:extLst>
              </a:tr>
              <a:tr h="26418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Великая Отечественная война 1941-1945 гг.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3723458"/>
                  </a:ext>
                </a:extLst>
              </a:tr>
              <a:tr h="67337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Распад СССР Становление новой России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(1992-1999 гг.)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4605627"/>
                  </a:ext>
                </a:extLst>
              </a:tr>
              <a:tr h="9565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Возрождение страны с 2000-х гг. Воссоединение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Крыма с Россией.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002051"/>
                  </a:ext>
                </a:extLst>
              </a:tr>
              <a:tr h="26418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Итоговое повторение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226012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EB715231-F4F4-41D4-0607-9F6B62A4EA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1. Структура и последовательность изучения учебного модуля как целостного учебного курса</a:t>
            </a:r>
            <a:endParaRPr kumimoji="0" lang="ru-RU" alt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80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DB907-0E94-7482-4FAF-F0449094B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4" y="641664"/>
            <a:ext cx="9601196" cy="418651"/>
          </a:xfrm>
        </p:spPr>
        <p:txBody>
          <a:bodyPr>
            <a:norm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Таблица 2. Реализация модуля в курсе «История России» 9 класса.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DCA1137-99C8-B82C-D353-4EE38E9486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078477"/>
              </p:ext>
            </p:extLst>
          </p:nvPr>
        </p:nvGraphicFramePr>
        <p:xfrm>
          <a:off x="1295400" y="933856"/>
          <a:ext cx="9601200" cy="580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9094">
                  <a:extLst>
                    <a:ext uri="{9D8B030D-6E8A-4147-A177-3AD203B41FA5}">
                      <a16:colId xmlns:a16="http://schemas.microsoft.com/office/drawing/2014/main" val="2910176645"/>
                    </a:ext>
                  </a:extLst>
                </a:gridCol>
                <a:gridCol w="1070042">
                  <a:extLst>
                    <a:ext uri="{9D8B030D-6E8A-4147-A177-3AD203B41FA5}">
                      <a16:colId xmlns:a16="http://schemas.microsoft.com/office/drawing/2014/main" val="2790318388"/>
                    </a:ext>
                  </a:extLst>
                </a:gridCol>
                <a:gridCol w="3015575">
                  <a:extLst>
                    <a:ext uri="{9D8B030D-6E8A-4147-A177-3AD203B41FA5}">
                      <a16:colId xmlns:a16="http://schemas.microsoft.com/office/drawing/2014/main" val="1296647757"/>
                    </a:ext>
                  </a:extLst>
                </a:gridCol>
                <a:gridCol w="1256489">
                  <a:extLst>
                    <a:ext uri="{9D8B030D-6E8A-4147-A177-3AD203B41FA5}">
                      <a16:colId xmlns:a16="http://schemas.microsoft.com/office/drawing/2014/main" val="557998168"/>
                    </a:ext>
                  </a:extLst>
                </a:gridCol>
              </a:tblGrid>
              <a:tr h="669931">
                <a:tc>
                  <a:txBody>
                    <a:bodyPr/>
                    <a:lstStyle/>
                    <a:p>
                      <a:pPr indent="1905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Программа	курса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905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«История России» (9 класс)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905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часов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Программа учебного модуля «Введение в Новейшую  историю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России»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часов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884283"/>
                  </a:ext>
                </a:extLst>
              </a:tr>
              <a:tr h="27262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Введение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Введение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8498757"/>
                  </a:ext>
                </a:extLst>
              </a:tr>
              <a:tr h="4657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Первая российская революция 1905—1907гг.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Российская революция	1917—1922 гг.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(4)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8356379"/>
                  </a:ext>
                </a:extLst>
              </a:tr>
              <a:tr h="8296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Отечественная война 1812 г. — важнейшее событие российской и мировой истории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XIX в. Крымская война. Героическая оборона Севастополя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Великая Отечественная	война 1941—1945 гг.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(5)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575073"/>
                  </a:ext>
                </a:extLst>
              </a:tr>
              <a:tr h="8296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Социальная и правовая модернизация страны при Александре II. Этнокультурный облик империи.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9050"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Формирование гражданского общества и основные направления общественных</a:t>
                      </a: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движений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Распад	СССР. Становление новой России (1992—1999 гг.)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9484647"/>
                  </a:ext>
                </a:extLst>
              </a:tr>
              <a:tr h="1923846">
                <a:tc>
                  <a:txBody>
                    <a:bodyPr/>
                    <a:lstStyle/>
                    <a:p>
                      <a:pPr indent="19050"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пороге нового века. Крымская война.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9050"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Героическая оборона Севастополя.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9050"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Общество и власть после революции. Уроки революции: политическая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9050"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стабилизация и социальные преобразования. П. А. Столыпин: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9050"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программа системных реформ, масштаб и</a:t>
                      </a:r>
                      <a:r>
                        <a:rPr lang="ru-RU" sz="14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результаты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143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Возрождение страны с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-1143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2000-х гг.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-1143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Воссоединение Крыма с Россией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5760420"/>
                  </a:ext>
                </a:extLst>
              </a:tr>
              <a:tr h="46571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Обобщение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Обобщение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(2)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087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903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C70B38-4F6B-3D30-71C6-813C62C44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2700" marR="0" lvl="0" indent="0" defTabSz="914400" rtl="0" eaLnBrk="1" fontAlgn="auto" latinLnBrk="0" hangingPunct="1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Варианты 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тарификации</a:t>
            </a: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учителей для реализации</a:t>
            </a:r>
            <a:r>
              <a:rPr kumimoji="0" lang="ru-RU" sz="1800" b="1" i="0" u="none" strike="noStrike" kern="1200" cap="none" spc="-4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2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модуля</a:t>
            </a:r>
            <a:r>
              <a:rPr kumimoji="0" lang="ru-RU" sz="1800" b="1" i="0" u="none" strike="noStrike" kern="1200" cap="none" spc="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«Введение</a:t>
            </a: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в</a:t>
            </a:r>
            <a:r>
              <a:rPr kumimoji="0" lang="ru-RU" sz="1800" b="1" i="0" u="none" strike="noStrike" kern="1200" cap="none" spc="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Новейшую</a:t>
            </a:r>
            <a:r>
              <a:rPr kumimoji="0" lang="ru-RU" sz="1800" b="1" i="0" u="none" strike="noStrike" kern="1200" cap="none" spc="-2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историю</a:t>
            </a: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1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России»</a:t>
            </a:r>
            <a:r>
              <a:rPr kumimoji="0" lang="ru-RU" sz="1800" b="1" i="0" u="none" strike="noStrike" kern="1200" cap="none" spc="-2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в</a:t>
            </a:r>
            <a:r>
              <a:rPr kumimoji="0" lang="ru-RU" sz="1800" b="1" i="0" u="none" strike="noStrike" kern="1200" cap="none" spc="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9</a:t>
            </a:r>
            <a:r>
              <a:rPr kumimoji="0" lang="ru-RU" sz="1800" b="1" i="0" u="none" strike="noStrike" kern="1200" cap="none" spc="1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классе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BC455D9-29BA-D5FB-46B6-6A2B324313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8581" y="2412848"/>
            <a:ext cx="2085013" cy="920576"/>
          </a:xfrm>
          <a:prstGeom prst="rect">
            <a:avLst/>
          </a:prstGeom>
        </p:spPr>
      </p:pic>
      <p:sp>
        <p:nvSpPr>
          <p:cNvPr id="5" name="object 17">
            <a:extLst>
              <a:ext uri="{FF2B5EF4-FFF2-40B4-BE49-F238E27FC236}">
                <a16:creationId xmlns:a16="http://schemas.microsoft.com/office/drawing/2014/main" id="{CFC246F9-D6BF-D5CE-AA64-2D62BAB44741}"/>
              </a:ext>
            </a:extLst>
          </p:cNvPr>
          <p:cNvSpPr/>
          <p:nvPr/>
        </p:nvSpPr>
        <p:spPr>
          <a:xfrm>
            <a:off x="2698503" y="2646235"/>
            <a:ext cx="367665" cy="451484"/>
          </a:xfrm>
          <a:custGeom>
            <a:avLst/>
            <a:gdLst/>
            <a:ahLst/>
            <a:cxnLst/>
            <a:rect l="l" t="t" r="r" b="b"/>
            <a:pathLst>
              <a:path w="367664" h="451485">
                <a:moveTo>
                  <a:pt x="0" y="112775"/>
                </a:moveTo>
                <a:lnTo>
                  <a:pt x="183641" y="112775"/>
                </a:lnTo>
                <a:lnTo>
                  <a:pt x="183641" y="0"/>
                </a:lnTo>
                <a:lnTo>
                  <a:pt x="367283" y="225552"/>
                </a:lnTo>
                <a:lnTo>
                  <a:pt x="183641" y="451104"/>
                </a:lnTo>
                <a:lnTo>
                  <a:pt x="183641" y="338328"/>
                </a:lnTo>
                <a:lnTo>
                  <a:pt x="0" y="338328"/>
                </a:lnTo>
                <a:lnTo>
                  <a:pt x="0" y="112775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17">
            <a:extLst>
              <a:ext uri="{FF2B5EF4-FFF2-40B4-BE49-F238E27FC236}">
                <a16:creationId xmlns:a16="http://schemas.microsoft.com/office/drawing/2014/main" id="{9BB7ADCB-90F8-46AE-1B52-9B5A9FB3289F}"/>
              </a:ext>
            </a:extLst>
          </p:cNvPr>
          <p:cNvSpPr/>
          <p:nvPr/>
        </p:nvSpPr>
        <p:spPr>
          <a:xfrm>
            <a:off x="6746743" y="2585600"/>
            <a:ext cx="367665" cy="451484"/>
          </a:xfrm>
          <a:custGeom>
            <a:avLst/>
            <a:gdLst/>
            <a:ahLst/>
            <a:cxnLst/>
            <a:rect l="l" t="t" r="r" b="b"/>
            <a:pathLst>
              <a:path w="367664" h="451485">
                <a:moveTo>
                  <a:pt x="0" y="112775"/>
                </a:moveTo>
                <a:lnTo>
                  <a:pt x="183641" y="112775"/>
                </a:lnTo>
                <a:lnTo>
                  <a:pt x="183641" y="0"/>
                </a:lnTo>
                <a:lnTo>
                  <a:pt x="367283" y="225552"/>
                </a:lnTo>
                <a:lnTo>
                  <a:pt x="183641" y="451104"/>
                </a:lnTo>
                <a:lnTo>
                  <a:pt x="183641" y="338328"/>
                </a:lnTo>
                <a:lnTo>
                  <a:pt x="0" y="338328"/>
                </a:lnTo>
                <a:lnTo>
                  <a:pt x="0" y="112775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CED80B69-F301-4DB4-520E-8D73E26FA096}"/>
              </a:ext>
            </a:extLst>
          </p:cNvPr>
          <p:cNvSpPr/>
          <p:nvPr/>
        </p:nvSpPr>
        <p:spPr>
          <a:xfrm>
            <a:off x="3119373" y="2412848"/>
            <a:ext cx="3499485" cy="1629410"/>
          </a:xfrm>
          <a:custGeom>
            <a:avLst/>
            <a:gdLst/>
            <a:ahLst/>
            <a:cxnLst/>
            <a:rect l="l" t="t" r="r" b="b"/>
            <a:pathLst>
              <a:path w="3499485" h="1629410">
                <a:moveTo>
                  <a:pt x="3227578" y="0"/>
                </a:moveTo>
                <a:lnTo>
                  <a:pt x="271526" y="0"/>
                </a:lnTo>
                <a:lnTo>
                  <a:pt x="222711" y="4373"/>
                </a:lnTo>
                <a:lnTo>
                  <a:pt x="176770" y="16984"/>
                </a:lnTo>
                <a:lnTo>
                  <a:pt x="134469" y="37065"/>
                </a:lnTo>
                <a:lnTo>
                  <a:pt x="96574" y="63850"/>
                </a:lnTo>
                <a:lnTo>
                  <a:pt x="63850" y="96574"/>
                </a:lnTo>
                <a:lnTo>
                  <a:pt x="37065" y="134469"/>
                </a:lnTo>
                <a:lnTo>
                  <a:pt x="16984" y="176770"/>
                </a:lnTo>
                <a:lnTo>
                  <a:pt x="4373" y="222711"/>
                </a:lnTo>
                <a:lnTo>
                  <a:pt x="0" y="271525"/>
                </a:lnTo>
                <a:lnTo>
                  <a:pt x="0" y="1357617"/>
                </a:lnTo>
                <a:lnTo>
                  <a:pt x="4373" y="1406428"/>
                </a:lnTo>
                <a:lnTo>
                  <a:pt x="16984" y="1452369"/>
                </a:lnTo>
                <a:lnTo>
                  <a:pt x="37065" y="1494671"/>
                </a:lnTo>
                <a:lnTo>
                  <a:pt x="63850" y="1532569"/>
                </a:lnTo>
                <a:lnTo>
                  <a:pt x="96574" y="1565296"/>
                </a:lnTo>
                <a:lnTo>
                  <a:pt x="134469" y="1592084"/>
                </a:lnTo>
                <a:lnTo>
                  <a:pt x="176770" y="1612168"/>
                </a:lnTo>
                <a:lnTo>
                  <a:pt x="222711" y="1624781"/>
                </a:lnTo>
                <a:lnTo>
                  <a:pt x="271526" y="1629155"/>
                </a:lnTo>
                <a:lnTo>
                  <a:pt x="3227578" y="1629155"/>
                </a:lnTo>
                <a:lnTo>
                  <a:pt x="3276392" y="1624781"/>
                </a:lnTo>
                <a:lnTo>
                  <a:pt x="3322333" y="1612168"/>
                </a:lnTo>
                <a:lnTo>
                  <a:pt x="3364634" y="1592084"/>
                </a:lnTo>
                <a:lnTo>
                  <a:pt x="3402529" y="1565296"/>
                </a:lnTo>
                <a:lnTo>
                  <a:pt x="3435253" y="1532569"/>
                </a:lnTo>
                <a:lnTo>
                  <a:pt x="3462038" y="1494671"/>
                </a:lnTo>
                <a:lnTo>
                  <a:pt x="3482119" y="1452369"/>
                </a:lnTo>
                <a:lnTo>
                  <a:pt x="3494730" y="1406428"/>
                </a:lnTo>
                <a:lnTo>
                  <a:pt x="3499104" y="1357617"/>
                </a:lnTo>
                <a:lnTo>
                  <a:pt x="3499104" y="271525"/>
                </a:lnTo>
                <a:lnTo>
                  <a:pt x="3494730" y="222711"/>
                </a:lnTo>
                <a:lnTo>
                  <a:pt x="3482119" y="176770"/>
                </a:lnTo>
                <a:lnTo>
                  <a:pt x="3462038" y="134469"/>
                </a:lnTo>
                <a:lnTo>
                  <a:pt x="3435253" y="96574"/>
                </a:lnTo>
                <a:lnTo>
                  <a:pt x="3402529" y="63850"/>
                </a:lnTo>
                <a:lnTo>
                  <a:pt x="3364634" y="37065"/>
                </a:lnTo>
                <a:lnTo>
                  <a:pt x="3322333" y="16984"/>
                </a:lnTo>
                <a:lnTo>
                  <a:pt x="3276392" y="4373"/>
                </a:lnTo>
                <a:lnTo>
                  <a:pt x="3227578" y="0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721028ED-DC03-FAB3-0077-DC779E836EA0}"/>
              </a:ext>
            </a:extLst>
          </p:cNvPr>
          <p:cNvSpPr txBox="1"/>
          <p:nvPr/>
        </p:nvSpPr>
        <p:spPr>
          <a:xfrm>
            <a:off x="3401947" y="3333027"/>
            <a:ext cx="29343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defTabSz="914400">
              <a:spcBef>
                <a:spcPts val="100"/>
              </a:spcBef>
            </a:pP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3</a:t>
            </a:r>
            <a:r>
              <a:rPr spc="-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latin typeface="Calibri"/>
                <a:cs typeface="Calibri"/>
              </a:rPr>
              <a:t>часа</a:t>
            </a:r>
            <a:r>
              <a:rPr spc="2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в</a:t>
            </a:r>
            <a:r>
              <a:rPr spc="-1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latin typeface="Calibri"/>
                <a:cs typeface="Calibri"/>
              </a:rPr>
              <a:t>тарификации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latin typeface="Calibri"/>
                <a:cs typeface="Calibri"/>
              </a:rPr>
              <a:t>учителя </a:t>
            </a:r>
            <a:r>
              <a:rPr spc="-39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latin typeface="Calibri"/>
                <a:cs typeface="Calibri"/>
              </a:rPr>
              <a:t>истории</a:t>
            </a:r>
            <a:r>
              <a:rPr spc="2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во</a:t>
            </a:r>
            <a:r>
              <a:rPr spc="-1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2-м</a:t>
            </a:r>
            <a:r>
              <a:rPr spc="-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15" dirty="0">
                <a:solidFill>
                  <a:prstClr val="black"/>
                </a:solidFill>
                <a:latin typeface="Calibri"/>
                <a:cs typeface="Calibri"/>
              </a:rPr>
              <a:t>полугодии</a:t>
            </a:r>
            <a:endParaRPr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2B51E8EA-4E2F-8743-FE68-F56297962E06}"/>
              </a:ext>
            </a:extLst>
          </p:cNvPr>
          <p:cNvSpPr txBox="1"/>
          <p:nvPr/>
        </p:nvSpPr>
        <p:spPr>
          <a:xfrm>
            <a:off x="3487331" y="2585600"/>
            <a:ext cx="29343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2</a:t>
            </a:r>
            <a:r>
              <a:rPr spc="-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latin typeface="Calibri"/>
                <a:cs typeface="Calibri"/>
              </a:rPr>
              <a:t>часа</a:t>
            </a:r>
            <a:r>
              <a:rPr spc="2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в</a:t>
            </a:r>
            <a:r>
              <a:rPr spc="-1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latin typeface="Calibri"/>
                <a:cs typeface="Calibri"/>
              </a:rPr>
              <a:t>тарификации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latin typeface="Calibri"/>
                <a:cs typeface="Calibri"/>
              </a:rPr>
              <a:t>учителя</a:t>
            </a:r>
            <a:endParaRPr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12700" defTabSz="914400"/>
            <a:r>
              <a:rPr spc="-10" dirty="0">
                <a:solidFill>
                  <a:prstClr val="black"/>
                </a:solidFill>
                <a:latin typeface="Calibri"/>
                <a:cs typeface="Calibri"/>
              </a:rPr>
              <a:t>истории</a:t>
            </a:r>
            <a:r>
              <a:rPr spc="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в</a:t>
            </a:r>
            <a:r>
              <a:rPr spc="-1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latin typeface="Calibri"/>
                <a:cs typeface="Calibri"/>
              </a:rPr>
              <a:t>1-м</a:t>
            </a:r>
            <a:r>
              <a:rPr spc="-2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pc="-15" dirty="0">
                <a:solidFill>
                  <a:prstClr val="black"/>
                </a:solidFill>
                <a:latin typeface="Calibri"/>
                <a:cs typeface="Calibri"/>
              </a:rPr>
              <a:t>полугодии</a:t>
            </a:r>
            <a:endParaRPr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A5CEF34-C06D-6AEB-786C-B0DB8CDE4F4D}"/>
              </a:ext>
            </a:extLst>
          </p:cNvPr>
          <p:cNvCxnSpPr/>
          <p:nvPr/>
        </p:nvCxnSpPr>
        <p:spPr>
          <a:xfrm>
            <a:off x="3325361" y="3227553"/>
            <a:ext cx="2934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ject 15">
            <a:extLst>
              <a:ext uri="{FF2B5EF4-FFF2-40B4-BE49-F238E27FC236}">
                <a16:creationId xmlns:a16="http://schemas.microsoft.com/office/drawing/2014/main" id="{A644A150-7521-627A-D61B-A568D5C73D09}"/>
              </a:ext>
            </a:extLst>
          </p:cNvPr>
          <p:cNvSpPr txBox="1"/>
          <p:nvPr/>
        </p:nvSpPr>
        <p:spPr>
          <a:xfrm>
            <a:off x="6886494" y="3037084"/>
            <a:ext cx="460692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 defTabSz="914400">
              <a:spcBef>
                <a:spcPts val="95"/>
              </a:spcBef>
            </a:pPr>
            <a:r>
              <a:rPr sz="1600" b="1" spc="-5" dirty="0">
                <a:solidFill>
                  <a:srgbClr val="006FC0"/>
                </a:solidFill>
                <a:latin typeface="Calibri"/>
                <a:cs typeface="Calibri"/>
              </a:rPr>
              <a:t>Для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баланса </a:t>
            </a:r>
            <a:r>
              <a:rPr sz="1600" b="1" spc="-5" dirty="0">
                <a:solidFill>
                  <a:srgbClr val="006FC0"/>
                </a:solidFill>
                <a:latin typeface="Calibri"/>
                <a:cs typeface="Calibri"/>
              </a:rPr>
              <a:t>нагрузки обучающихся по </a:t>
            </a:r>
            <a:r>
              <a:rPr sz="1600" b="1" spc="-15" dirty="0">
                <a:solidFill>
                  <a:srgbClr val="006FC0"/>
                </a:solidFill>
                <a:latin typeface="Calibri"/>
                <a:cs typeface="Calibri"/>
              </a:rPr>
              <a:t>полугодиям </a:t>
            </a:r>
            <a:r>
              <a:rPr sz="1600" b="1" spc="-3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необходимо перераспределение </a:t>
            </a:r>
            <a:r>
              <a:rPr sz="1600" b="1" dirty="0">
                <a:solidFill>
                  <a:srgbClr val="006FC0"/>
                </a:solidFill>
                <a:latin typeface="Calibri"/>
                <a:cs typeface="Calibri"/>
              </a:rPr>
              <a:t>часов </a:t>
            </a:r>
            <a:r>
              <a:rPr sz="1600" b="1" spc="-5" dirty="0">
                <a:solidFill>
                  <a:srgbClr val="006FC0"/>
                </a:solidFill>
                <a:latin typeface="Calibri"/>
                <a:cs typeface="Calibri"/>
              </a:rPr>
              <a:t>по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другому </a:t>
            </a:r>
            <a:r>
              <a:rPr sz="1600" b="1" spc="-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предмету</a:t>
            </a:r>
            <a:r>
              <a:rPr sz="1600" b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Calibri"/>
                <a:cs typeface="Calibri"/>
              </a:rPr>
              <a:t>противоположно</a:t>
            </a:r>
            <a:r>
              <a:rPr sz="1600" b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006FC0"/>
                </a:solidFill>
                <a:latin typeface="Calibri"/>
                <a:cs typeface="Calibri"/>
              </a:rPr>
              <a:t>выбранному</a:t>
            </a:r>
            <a:r>
              <a:rPr sz="1600" b="1" spc="1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006FC0"/>
                </a:solidFill>
                <a:latin typeface="Calibri"/>
                <a:cs typeface="Calibri"/>
              </a:rPr>
              <a:t>варианту</a:t>
            </a:r>
            <a:endParaRPr sz="16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3" name="object 8">
            <a:extLst>
              <a:ext uri="{FF2B5EF4-FFF2-40B4-BE49-F238E27FC236}">
                <a16:creationId xmlns:a16="http://schemas.microsoft.com/office/drawing/2014/main" id="{D0C51386-9C12-4F50-E417-5D139DD84D68}"/>
              </a:ext>
            </a:extLst>
          </p:cNvPr>
          <p:cNvSpPr txBox="1"/>
          <p:nvPr/>
        </p:nvSpPr>
        <p:spPr>
          <a:xfrm>
            <a:off x="698581" y="5121506"/>
            <a:ext cx="1080897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defTabSz="914400">
              <a:spcBef>
                <a:spcPts val="95"/>
              </a:spcBef>
            </a:pPr>
            <a:r>
              <a:rPr sz="1600" spc="-20" dirty="0">
                <a:solidFill>
                  <a:srgbClr val="C00000"/>
                </a:solidFill>
                <a:latin typeface="Calibri"/>
                <a:cs typeface="Calibri"/>
              </a:rPr>
              <a:t>Отдельно</a:t>
            </a:r>
            <a:r>
              <a:rPr sz="1600" spc="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C00000"/>
                </a:solidFill>
                <a:latin typeface="Calibri"/>
                <a:cs typeface="Calibri"/>
              </a:rPr>
              <a:t>модуль</a:t>
            </a:r>
            <a:r>
              <a:rPr sz="1600" spc="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«Введение</a:t>
            </a:r>
            <a:r>
              <a:rPr sz="1600" spc="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 Новейшую</a:t>
            </a:r>
            <a:r>
              <a:rPr sz="1600" spc="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историю</a:t>
            </a:r>
            <a:r>
              <a:rPr sz="16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России»</a:t>
            </a:r>
            <a:r>
              <a:rPr sz="1600" spc="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sz="16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расписание</a:t>
            </a:r>
            <a:r>
              <a:rPr sz="1600" spc="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и</a:t>
            </a:r>
            <a:r>
              <a:rPr sz="1600" spc="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тарификацию</a:t>
            </a:r>
            <a:r>
              <a:rPr sz="1600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не</a:t>
            </a:r>
            <a:r>
              <a:rPr sz="16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выделяется,</a:t>
            </a:r>
            <a:r>
              <a:rPr sz="1600" spc="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так </a:t>
            </a:r>
            <a:r>
              <a:rPr sz="1600" spc="-15" dirty="0">
                <a:solidFill>
                  <a:srgbClr val="C00000"/>
                </a:solidFill>
                <a:latin typeface="Calibri"/>
                <a:cs typeface="Calibri"/>
              </a:rPr>
              <a:t>как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 он</a:t>
            </a:r>
            <a:r>
              <a:rPr sz="16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является </a:t>
            </a:r>
            <a:r>
              <a:rPr sz="1600" spc="-3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составной</a:t>
            </a:r>
            <a:r>
              <a:rPr sz="16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частью</a:t>
            </a:r>
            <a:r>
              <a:rPr sz="16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ФРП</a:t>
            </a:r>
            <a:r>
              <a:rPr sz="16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по</a:t>
            </a:r>
            <a:r>
              <a:rPr sz="1600" spc="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истории.</a:t>
            </a:r>
            <a:r>
              <a:rPr sz="16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Вариант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изучения</a:t>
            </a:r>
            <a:r>
              <a:rPr sz="1600" spc="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C00000"/>
                </a:solidFill>
                <a:latin typeface="Calibri"/>
                <a:cs typeface="Calibri"/>
              </a:rPr>
              <a:t>должен</a:t>
            </a:r>
            <a:r>
              <a:rPr sz="16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быть</a:t>
            </a:r>
            <a:r>
              <a:rPr sz="16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отражен</a:t>
            </a:r>
            <a:r>
              <a:rPr sz="16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sz="16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C00000"/>
                </a:solidFill>
                <a:latin typeface="Calibri"/>
                <a:cs typeface="Calibri"/>
              </a:rPr>
              <a:t>КТП</a:t>
            </a:r>
            <a:r>
              <a:rPr sz="1600" spc="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рабочей</a:t>
            </a:r>
            <a:r>
              <a:rPr sz="1600" spc="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программы</a:t>
            </a:r>
            <a:r>
              <a:rPr sz="1600" spc="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C00000"/>
                </a:solidFill>
                <a:latin typeface="Calibri"/>
                <a:cs typeface="Calibri"/>
              </a:rPr>
              <a:t>по</a:t>
            </a:r>
            <a:r>
              <a:rPr sz="1600" spc="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C00000"/>
                </a:solidFill>
                <a:latin typeface="Calibri"/>
                <a:cs typeface="Calibri"/>
              </a:rPr>
              <a:t>истории.</a:t>
            </a:r>
            <a:endParaRPr sz="16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666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C0156F-9C1E-D611-8F5A-A9B09B35C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0"/>
            <a:ext cx="9601196" cy="506200"/>
          </a:xfrm>
        </p:spPr>
        <p:txBody>
          <a:bodyPr/>
          <a:lstStyle/>
          <a:p>
            <a:r>
              <a:rPr kumimoji="0" lang="ru-RU" sz="2000" b="1" i="0" u="none" strike="noStrike" kern="0" cap="none" spc="-1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Учебный</a:t>
            </a:r>
            <a:r>
              <a:rPr kumimoji="0" lang="ru-RU" sz="20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план</a:t>
            </a:r>
            <a:r>
              <a:rPr kumimoji="0" lang="ru-RU" sz="2000" b="1" i="0" u="none" strike="noStrike" kern="0" cap="none" spc="-2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основного</a:t>
            </a:r>
            <a:r>
              <a:rPr kumimoji="0" lang="ru-RU" sz="2000" b="1" i="0" u="none" strike="noStrike" kern="0" cap="none" spc="-4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000" b="1" i="0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общего</a:t>
            </a:r>
            <a:r>
              <a:rPr kumimoji="0" lang="ru-RU" sz="2000" b="1" i="0" u="none" strike="noStrike" kern="0" cap="none" spc="-1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образования,</a:t>
            </a:r>
            <a:r>
              <a:rPr kumimoji="0" lang="ru-RU" sz="2000" b="1" i="0" u="none" strike="noStrike" kern="0" cap="none" spc="42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000" b="1" i="1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5-дневная</a:t>
            </a:r>
            <a:r>
              <a:rPr kumimoji="0" lang="ru-RU" sz="2000" b="1" i="1" u="none" strike="noStrike" kern="0" cap="none" spc="-2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000" b="1" i="1" u="none" strike="noStrike" kern="0" cap="none" spc="-5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учебная</a:t>
            </a:r>
            <a:r>
              <a:rPr kumimoji="0" lang="ru-RU" sz="2000" b="1" i="1" u="none" strike="noStrike" kern="0" cap="none" spc="-3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</a:t>
            </a:r>
            <a:r>
              <a:rPr kumimoji="0" lang="ru-RU" sz="2000" b="1" i="1" u="none" strike="noStrike" kern="0" cap="none" spc="-1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неделя</a:t>
            </a:r>
            <a:endParaRPr lang="ru-RU" dirty="0"/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D9D05B73-B1D4-3BC2-0C45-1DF0308376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538766"/>
              </p:ext>
            </p:extLst>
          </p:nvPr>
        </p:nvGraphicFramePr>
        <p:xfrm>
          <a:off x="313546" y="418651"/>
          <a:ext cx="11810360" cy="6260040"/>
        </p:xfrm>
        <a:graphic>
          <a:graphicData uri="http://schemas.openxmlformats.org/drawingml/2006/table">
            <a:tbl>
              <a:tblPr firstRow="1" bandRow="1"/>
              <a:tblGrid>
                <a:gridCol w="84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5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64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5708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41122">
                <a:tc rowSpan="2"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403860" marR="398145" indent="4572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Учебные 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</a:t>
                      </a:r>
                      <a:r>
                        <a:rPr sz="1100" b="1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дм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ты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4000" marR="213995" indent="-3048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Учеб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1100" b="1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ы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е  модули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76935" marR="247015" indent="-591820">
                        <a:lnSpc>
                          <a:spcPts val="1320"/>
                        </a:lnSpc>
                      </a:pP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Классы</a:t>
                      </a:r>
                      <a:r>
                        <a:rPr sz="1100" b="1" spc="-4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/количество</a:t>
                      </a:r>
                      <a:r>
                        <a:rPr sz="1100" b="1" spc="-5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b="1" spc="-3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 </a:t>
                      </a:r>
                      <a:r>
                        <a:rPr sz="1100" b="1" spc="-23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неделю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518795">
                        <a:lnSpc>
                          <a:spcPct val="100000"/>
                        </a:lnSpc>
                      </a:pP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Количество</a:t>
                      </a:r>
                      <a:r>
                        <a:rPr sz="1100" b="1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b="1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b="1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неделю</a:t>
                      </a:r>
                      <a:r>
                        <a:rPr sz="11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(год,</a:t>
                      </a:r>
                      <a:r>
                        <a:rPr sz="1100" b="1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уровень) 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b="1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соответствии</a:t>
                      </a:r>
                      <a:r>
                        <a:rPr sz="1100" b="1" spc="-3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федеральными</a:t>
                      </a:r>
                      <a:r>
                        <a:rPr sz="1100" b="1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рабочими</a:t>
                      </a: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программами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16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V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VI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VII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VIII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3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IX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235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Русский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язык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 marR="5143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714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часов: в 5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классе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— 170 часов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(5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 в неделю), в 6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классе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— 204 часа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(6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 в неделю), в 7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классе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136 </a:t>
                      </a:r>
                      <a:r>
                        <a:rPr sz="1100" spc="-2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(4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неделю),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классе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—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102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(3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неделю),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9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классе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— 102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(3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853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Литература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442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часа: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5, 6,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2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 часа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неделю, 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8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- 2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981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Иностранный</a:t>
                      </a:r>
                      <a:r>
                        <a:rPr sz="11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язык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2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510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5-9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классах,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неделю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107">
                <a:tc rowSpan="3"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50495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Математика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4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Алгебра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 marR="13760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Математика: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5-6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классы,</a:t>
                      </a:r>
                      <a:r>
                        <a:rPr sz="1100" spc="2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340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 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течение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каждого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года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обучения </a:t>
                      </a:r>
                      <a:r>
                        <a:rPr sz="1100" spc="-2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Алгебра: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7-9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классы,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306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 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неделю 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течение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каждого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года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обучения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981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Геометрия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780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Геометрия: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7-9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классы,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204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течение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каждого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года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обучения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121"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68910" marR="52705" indent="-109855">
                        <a:lnSpc>
                          <a:spcPts val="132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ер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ть</a:t>
                      </a:r>
                      <a:r>
                        <a:rPr sz="11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и  статистика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Вероятность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статистика: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7-9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классы,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102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 час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неделю 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течение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каждого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года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обучения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987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Информатика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Всего: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102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 1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часу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 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7, 8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 9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соответственно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84149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0495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История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1771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2,</a:t>
                      </a:r>
                      <a:r>
                        <a:rPr sz="1400" b="1" spc="-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ts val="1945"/>
                        </a:lnSpc>
                        <a:tabLst>
                          <a:tab pos="6826250" algn="l"/>
                        </a:tabLst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Всего: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357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5-9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	</a:t>
                      </a:r>
                      <a:r>
                        <a:rPr sz="10800" b="1" baseline="-30478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!</a:t>
                      </a:r>
                      <a:endParaRPr sz="10800" baseline="-30478">
                        <a:latin typeface="Calibri"/>
                        <a:cs typeface="Calibri"/>
                      </a:endParaRPr>
                    </a:p>
                    <a:p>
                      <a:pPr marL="186055">
                        <a:lnSpc>
                          <a:spcPts val="710"/>
                        </a:lnSpc>
                      </a:pP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Учебный модуль</a:t>
                      </a:r>
                      <a:r>
                        <a:rPr sz="1100" spc="-2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«Введение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Новейшую</a:t>
                      </a:r>
                      <a:r>
                        <a:rPr sz="1100" spc="-2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историю</a:t>
                      </a:r>
                      <a:r>
                        <a:rPr sz="1100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России»</a:t>
                      </a:r>
                      <a:r>
                        <a:rPr sz="1100" spc="2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(17</a:t>
                      </a:r>
                      <a:r>
                        <a:rPr sz="1100" spc="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часов)</a:t>
                      </a:r>
                      <a:r>
                        <a:rPr sz="1100" spc="-3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классе</a:t>
                      </a:r>
                      <a:r>
                        <a:rPr sz="1100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реализуется</a:t>
                      </a:r>
                      <a:r>
                        <a:rPr sz="1100" spc="-7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рамках курса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86055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«История»,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при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этом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количество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увеличивается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за счёт части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учебного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плана,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формируемой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участниками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86055">
                        <a:lnSpc>
                          <a:spcPts val="131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образовательных</a:t>
                      </a:r>
                      <a:r>
                        <a:rPr sz="11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отношений.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853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Обществознание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136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часов: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6-9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классы,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часу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854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География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272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часа: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 одному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часу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неделю в 5 и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классах,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 2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7, 8 и</a:t>
                      </a:r>
                      <a:r>
                        <a:rPr sz="1100" spc="2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2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классах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981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Физика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238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часов: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 часа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неделю, в 9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классе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 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8854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Химия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Всего: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136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—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 ч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8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9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соответственно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221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Биология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Всего: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238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часов: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 5 по 7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—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неделю,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8-9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2 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8854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ОДНКНР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Всего: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68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—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 ч 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 в 5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6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соответственно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41121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 marR="208279">
                        <a:lnSpc>
                          <a:spcPts val="132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Из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бр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ит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ел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е  искусство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2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102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(три инвариантных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модуля):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5–7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классы,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неделю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9214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Музыка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ts val="1625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2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136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 часов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5–8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классах,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неделю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656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60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Труд</a:t>
                      </a:r>
                      <a:r>
                        <a:rPr sz="1100" b="1" spc="-4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(технология)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C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272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часа:</a:t>
                      </a:r>
                      <a:r>
                        <a:rPr sz="1100" spc="-2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в 5—7</a:t>
                      </a:r>
                      <a:r>
                        <a:rPr sz="1100" spc="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—</a:t>
                      </a:r>
                      <a:r>
                        <a:rPr sz="1100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24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неделю, в 8—9 </a:t>
                      </a:r>
                      <a:r>
                        <a:rPr sz="1100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классах</a:t>
                      </a:r>
                      <a:r>
                        <a:rPr sz="1100" spc="22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— 1 час.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41096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0495" marR="554990">
                        <a:lnSpc>
                          <a:spcPts val="132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Фи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ич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я  культура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C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716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510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 часов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(три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 в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каждом классе)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50873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127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6040">
                        <a:lnSpc>
                          <a:spcPts val="1310"/>
                        </a:lnSpc>
                      </a:pPr>
                      <a:r>
                        <a:rPr sz="11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Основы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6040" marR="133985">
                        <a:lnSpc>
                          <a:spcPct val="100000"/>
                        </a:lnSpc>
                      </a:pPr>
                      <a:r>
                        <a:rPr sz="11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безопасности 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и </a:t>
                      </a:r>
                      <a:r>
                        <a:rPr sz="1100" b="1" spc="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з</a:t>
                      </a:r>
                      <a:r>
                        <a:rPr sz="11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щиты</a:t>
                      </a:r>
                      <a:r>
                        <a:rPr sz="1100" b="1" spc="-2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sz="1100" b="1" spc="-1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о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ди</a:t>
                      </a:r>
                      <a:r>
                        <a:rPr sz="11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ы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127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C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42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42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6055">
                        <a:lnSpc>
                          <a:spcPts val="2580"/>
                        </a:lnSpc>
                        <a:tabLst>
                          <a:tab pos="6797675" algn="l"/>
                        </a:tabLst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Всего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68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 8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класс,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часа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 каждом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классе,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по 1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часу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неделю	</a:t>
                      </a:r>
                      <a:r>
                        <a:rPr sz="10800" b="1" baseline="-1466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!</a:t>
                      </a:r>
                      <a:endParaRPr sz="10800" baseline="-14660" dirty="0">
                        <a:latin typeface="Calibri"/>
                        <a:cs typeface="Calibri"/>
                      </a:endParaRPr>
                    </a:p>
                    <a:p>
                      <a:pPr marL="186055">
                        <a:lnSpc>
                          <a:spcPts val="710"/>
                        </a:lnSpc>
                      </a:pPr>
                      <a:r>
                        <a:rPr sz="1100" b="1" spc="-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УЧЕБНЫЕ 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СБОРЫ:</a:t>
                      </a:r>
                      <a:r>
                        <a:rPr sz="1100" b="1" spc="-1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8 класс,</a:t>
                      </a:r>
                      <a:r>
                        <a:rPr sz="1100" b="1" spc="-25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17 часов,</a:t>
                      </a:r>
                      <a:r>
                        <a:rPr sz="1100" b="1" spc="-20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3 дня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900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134</TotalTime>
  <Words>1050</Words>
  <Application>Microsoft Office PowerPoint</Application>
  <PresentationFormat>Широкоэкранный</PresentationFormat>
  <Paragraphs>213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Garamond</vt:lpstr>
      <vt:lpstr>Times New Roman</vt:lpstr>
      <vt:lpstr>Натуральные материалы</vt:lpstr>
      <vt:lpstr>      Структура и объём учебного модуля «Введение в Новейшую историю России». Место учебного модуля «Введение в Новейшую историю России» в учебном плане. </vt:lpstr>
      <vt:lpstr>Презентация PowerPoint</vt:lpstr>
      <vt:lpstr>Презентация PowerPoint</vt:lpstr>
      <vt:lpstr>Варианты реализации модуля «Введение в Новейшую историю России»  в рабочей программе по истории</vt:lpstr>
      <vt:lpstr>Таблица 1. Структура и последовательность изучения учебного модуля как целостного учебного курса </vt:lpstr>
      <vt:lpstr>Таблица 2. Реализация модуля в курсе «История России» 9 класса.</vt:lpstr>
      <vt:lpstr>Варианты тарификации учителей для реализации модуля «Введение в Новейшую историю России» в 9 классе </vt:lpstr>
      <vt:lpstr>Учебный план основного общего образования, 5-дневная учебная неделя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Пользователь</dc:creator>
  <cp:lastModifiedBy>Пользователь</cp:lastModifiedBy>
  <cp:revision>1</cp:revision>
  <dcterms:created xsi:type="dcterms:W3CDTF">2024-08-27T16:51:35Z</dcterms:created>
  <dcterms:modified xsi:type="dcterms:W3CDTF">2024-08-27T19:05:59Z</dcterms:modified>
</cp:coreProperties>
</file>