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sldIdLst>
    <p:sldId id="256" r:id="rId2"/>
    <p:sldId id="257" r:id="rId3"/>
    <p:sldId id="258" r:id="rId4"/>
    <p:sldId id="259" r:id="rId5"/>
    <p:sldId id="260" r:id="rId6"/>
    <p:sldId id="273" r:id="rId7"/>
    <p:sldId id="261" r:id="rId8"/>
    <p:sldId id="262" r:id="rId9"/>
    <p:sldId id="263" r:id="rId10"/>
    <p:sldId id="267" r:id="rId11"/>
    <p:sldId id="274" r:id="rId12"/>
    <p:sldId id="275" r:id="rId13"/>
    <p:sldId id="276" r:id="rId14"/>
    <p:sldId id="291" r:id="rId15"/>
    <p:sldId id="277" r:id="rId16"/>
    <p:sldId id="278" r:id="rId17"/>
    <p:sldId id="279" r:id="rId18"/>
    <p:sldId id="280" r:id="rId19"/>
    <p:sldId id="292" r:id="rId20"/>
    <p:sldId id="268" r:id="rId21"/>
    <p:sldId id="269" r:id="rId22"/>
    <p:sldId id="270" r:id="rId23"/>
    <p:sldId id="271" r:id="rId24"/>
    <p:sldId id="281" r:id="rId25"/>
    <p:sldId id="282" r:id="rId26"/>
    <p:sldId id="283" r:id="rId27"/>
    <p:sldId id="285" r:id="rId28"/>
    <p:sldId id="286" r:id="rId29"/>
    <p:sldId id="287" r:id="rId30"/>
    <p:sldId id="288" r:id="rId31"/>
    <p:sldId id="289" r:id="rId32"/>
    <p:sldId id="290" r:id="rId33"/>
    <p:sldId id="27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9B3699A-B6CA-4818-BE58-7215DF519B0E}"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16755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9B3699A-B6CA-4818-BE58-7215DF519B0E}"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328006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9B3699A-B6CA-4818-BE58-7215DF519B0E}"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941E2A-3D9C-4947-9668-0CCDA54D369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33279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9B3699A-B6CA-4818-BE58-7215DF519B0E}"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153023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9B3699A-B6CA-4818-BE58-7215DF519B0E}"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941E2A-3D9C-4947-9668-0CCDA54D3692}"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94071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9B3699A-B6CA-4818-BE58-7215DF519B0E}"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3626041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9B3699A-B6CA-4818-BE58-7215DF519B0E}"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4097337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9B3699A-B6CA-4818-BE58-7215DF519B0E}"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142814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9B3699A-B6CA-4818-BE58-7215DF519B0E}"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46081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9B3699A-B6CA-4818-BE58-7215DF519B0E}" type="datetimeFigureOut">
              <a:rPr lang="ru-RU" smtClean="0"/>
              <a:t>10.04.2024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320475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9B3699A-B6CA-4818-BE58-7215DF519B0E}" type="datetimeFigureOut">
              <a:rPr lang="ru-RU" smtClean="0"/>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271855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9B3699A-B6CA-4818-BE58-7215DF519B0E}" type="datetimeFigureOut">
              <a:rPr lang="ru-RU" smtClean="0"/>
              <a:t>10.04.2024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412047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9B3699A-B6CA-4818-BE58-7215DF519B0E}" type="datetimeFigureOut">
              <a:rPr lang="ru-RU" smtClean="0"/>
              <a:t>10.04.2024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323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B3699A-B6CA-4818-BE58-7215DF519B0E}" type="datetimeFigureOut">
              <a:rPr lang="ru-RU" smtClean="0"/>
              <a:t>10.04.2024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15222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9B3699A-B6CA-4818-BE58-7215DF519B0E}" type="datetimeFigureOut">
              <a:rPr lang="ru-RU" smtClean="0"/>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427129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9B3699A-B6CA-4818-BE58-7215DF519B0E}" type="datetimeFigureOut">
              <a:rPr lang="ru-RU" smtClean="0"/>
              <a:t>10.04.2024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B941E2A-3D9C-4947-9668-0CCDA54D3692}" type="slidenum">
              <a:rPr lang="ru-RU" smtClean="0"/>
              <a:t>‹#›</a:t>
            </a:fld>
            <a:endParaRPr lang="ru-RU"/>
          </a:p>
        </p:txBody>
      </p:sp>
    </p:spTree>
    <p:extLst>
      <p:ext uri="{BB962C8B-B14F-4D97-AF65-F5344CB8AC3E}">
        <p14:creationId xmlns:p14="http://schemas.microsoft.com/office/powerpoint/2010/main" val="181647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B3699A-B6CA-4818-BE58-7215DF519B0E}" type="datetimeFigureOut">
              <a:rPr lang="ru-RU" smtClean="0"/>
              <a:t>10.04.2024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CB941E2A-3D9C-4947-9668-0CCDA54D3692}" type="slidenum">
              <a:rPr lang="ru-RU" smtClean="0"/>
              <a:t>‹#›</a:t>
            </a:fld>
            <a:endParaRPr lang="ru-RU"/>
          </a:p>
        </p:txBody>
      </p:sp>
    </p:spTree>
    <p:extLst>
      <p:ext uri="{BB962C8B-B14F-4D97-AF65-F5344CB8AC3E}">
        <p14:creationId xmlns:p14="http://schemas.microsoft.com/office/powerpoint/2010/main" val="279482226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1341" y="368490"/>
            <a:ext cx="10793505" cy="2975211"/>
          </a:xfrm>
        </p:spPr>
        <p:txBody>
          <a:bodyPr>
            <a:normAutofit/>
          </a:bodyPr>
          <a:lstStyle/>
          <a:p>
            <a:r>
              <a:rPr lang="ru-RU" sz="5400" dirty="0">
                <a:effectLst/>
                <a:latin typeface="Times New Roman" panose="02020603050405020304" pitchFamily="18" charset="0"/>
                <a:ea typeface="Times New Roman" panose="02020603050405020304" pitchFamily="18" charset="0"/>
              </a:rPr>
              <a:t>«Типичные ошибки в сочинении »     (</a:t>
            </a:r>
            <a:r>
              <a:rPr lang="ru-RU" sz="5400">
                <a:effectLst/>
                <a:latin typeface="Times New Roman" panose="02020603050405020304" pitchFamily="18" charset="0"/>
                <a:ea typeface="Times New Roman" panose="02020603050405020304" pitchFamily="18" charset="0"/>
              </a:rPr>
              <a:t>К1-К4). </a:t>
            </a:r>
            <a:r>
              <a:rPr lang="ru-RU" sz="5400" dirty="0">
                <a:effectLst/>
                <a:latin typeface="Times New Roman" panose="02020603050405020304" pitchFamily="18" charset="0"/>
                <a:ea typeface="Times New Roman" panose="02020603050405020304" pitchFamily="18" charset="0"/>
              </a:rPr>
              <a:t>Рекомендации по их исправлению».</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4039736"/>
            <a:ext cx="9144000" cy="1897039"/>
          </a:xfrm>
        </p:spPr>
        <p:txBody>
          <a:bodyPr>
            <a:normAutofit fontScale="92500" lnSpcReduction="20000"/>
          </a:bodyPr>
          <a:lstStyle/>
          <a:p>
            <a:endParaRPr lang="ru-RU" sz="3200" dirty="0">
              <a:latin typeface="Times New Roman" panose="02020603050405020304" pitchFamily="18" charset="0"/>
              <a:cs typeface="Times New Roman" panose="02020603050405020304" pitchFamily="18" charset="0"/>
            </a:endParaRPr>
          </a:p>
          <a:p>
            <a:endParaRPr lang="ru-RU" sz="3200" dirty="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         Составитель: Безверхая Л.Н., учитель русского языка и литературы</a:t>
            </a:r>
          </a:p>
        </p:txBody>
      </p:sp>
    </p:spTree>
    <p:extLst>
      <p:ext uri="{BB962C8B-B14F-4D97-AF65-F5344CB8AC3E}">
        <p14:creationId xmlns:p14="http://schemas.microsoft.com/office/powerpoint/2010/main" val="137678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494684"/>
          </a:xfrm>
        </p:spPr>
        <p:txBody>
          <a:bodyPr>
            <a:normAutofit fontScale="90000"/>
          </a:bodyPr>
          <a:lstStyle/>
          <a:p>
            <a:r>
              <a:rPr lang="ru-RU" dirty="0">
                <a:latin typeface="Times New Roman" panose="02020603050405020304" pitchFamily="18" charset="0"/>
                <a:cs typeface="Times New Roman" panose="02020603050405020304" pitchFamily="18" charset="0"/>
              </a:rPr>
              <a:t>К 2-2 балла</a:t>
            </a:r>
          </a:p>
        </p:txBody>
      </p:sp>
      <p:sp>
        <p:nvSpPr>
          <p:cNvPr id="3" name="Объект 2"/>
          <p:cNvSpPr>
            <a:spLocks noGrp="1"/>
          </p:cNvSpPr>
          <p:nvPr>
            <p:ph idx="1"/>
          </p:nvPr>
        </p:nvSpPr>
        <p:spPr>
          <a:xfrm>
            <a:off x="838200" y="996287"/>
            <a:ext cx="10515600" cy="5390865"/>
          </a:xfrm>
        </p:spPr>
        <p:txBody>
          <a:bodyPr/>
          <a:lstStyle/>
          <a:p>
            <a:pPr marL="0" indent="0">
              <a:buNone/>
            </a:pPr>
            <a:endParaRPr lang="ru-RU" b="1" dirty="0"/>
          </a:p>
          <a:p>
            <a:pPr marL="0" indent="0">
              <a:buNone/>
            </a:pPr>
            <a:r>
              <a:rPr lang="ru-RU" sz="3200" b="1" dirty="0">
                <a:latin typeface="Times New Roman" panose="02020603050405020304" pitchFamily="18" charset="0"/>
                <a:cs typeface="Times New Roman" panose="02020603050405020304" pitchFamily="18" charset="0"/>
              </a:rPr>
              <a:t>Следующая частая ошибка</a:t>
            </a:r>
            <a:r>
              <a:rPr lang="ru-RU" sz="3200" dirty="0">
                <a:latin typeface="Times New Roman" panose="02020603050405020304" pitchFamily="18" charset="0"/>
                <a:cs typeface="Times New Roman" panose="02020603050405020304" pitchFamily="18" charset="0"/>
              </a:rPr>
              <a:t> при написании сочинения – невнимательное прочтение исходного текста, в результате чего участник допускает фактические ошибки при передаче содержания авторского текста. </a:t>
            </a:r>
          </a:p>
          <a:p>
            <a:pPr marL="0" indent="0">
              <a:buNone/>
            </a:pPr>
            <a:r>
              <a:rPr lang="ru-RU" sz="3200" dirty="0">
                <a:latin typeface="Times New Roman" panose="02020603050405020304" pitchFamily="18" charset="0"/>
                <a:cs typeface="Times New Roman" panose="02020603050405020304" pitchFamily="18" charset="0"/>
              </a:rPr>
              <a:t>Если в примере содержится искажение исходного текста, то </a:t>
            </a:r>
            <a:r>
              <a:rPr lang="ru-RU" sz="3200" b="1" dirty="0">
                <a:latin typeface="Times New Roman" panose="02020603050405020304" pitchFamily="18" charset="0"/>
                <a:cs typeface="Times New Roman" panose="02020603050405020304" pitchFamily="18" charset="0"/>
              </a:rPr>
              <a:t>такой пример в комментарии не может быть засчитан, следовательно, не могут быть оценены логическая связка между примерами и её анализ.</a:t>
            </a:r>
          </a:p>
        </p:txBody>
      </p:sp>
    </p:spTree>
    <p:extLst>
      <p:ext uri="{BB962C8B-B14F-4D97-AF65-F5344CB8AC3E}">
        <p14:creationId xmlns:p14="http://schemas.microsoft.com/office/powerpoint/2010/main" val="3010931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4820C9-E792-37FD-4E0C-539A756A44EA}"/>
              </a:ext>
            </a:extLst>
          </p:cNvPr>
          <p:cNvSpPr txBox="1"/>
          <p:nvPr/>
        </p:nvSpPr>
        <p:spPr>
          <a:xfrm>
            <a:off x="519952" y="869575"/>
            <a:ext cx="9126071" cy="4516878"/>
          </a:xfrm>
          <a:prstGeom prst="rect">
            <a:avLst/>
          </a:prstGeom>
          <a:noFill/>
        </p:spPr>
        <p:txBody>
          <a:bodyPr wrap="square">
            <a:spAutoFit/>
          </a:bodyPr>
          <a:lstStyle/>
          <a:p>
            <a:pPr marL="0" marR="0" lvl="0" indent="0" algn="just" defTabSz="457200" rtl="0" eaLnBrk="1" fontAlgn="auto" latinLnBrk="0" hangingPunct="1">
              <a:lnSpc>
                <a:spcPct val="107000"/>
              </a:lnSpc>
              <a:spcBef>
                <a:spcPts val="0"/>
              </a:spcBef>
              <a:spcAft>
                <a:spcPts val="800"/>
              </a:spcAft>
              <a:buClrTx/>
              <a:buSzTx/>
              <a:buFontTx/>
              <a:buNone/>
              <a:tabLst/>
              <a:defRPr/>
            </a:pPr>
            <a:r>
              <a:rPr lang="ru-RU" sz="28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a:t>
            </a:r>
            <a:r>
              <a:rPr kumimoji="0" lang="ru-RU" sz="28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шибка – неправильное оформление комментария</a:t>
            </a:r>
            <a:r>
              <a:rPr kumimoji="0" lang="ru-RU"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ru-RU"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Главная причина:  примеры-иллюстрации не соответствуют заявленной проблеме. </a:t>
            </a:r>
            <a:endParaRPr kumimoji="0" lang="ru-RU"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ru-RU" sz="18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В комментарии нет аргументов и нет вывода.</a:t>
            </a:r>
            <a:endParaRPr kumimoji="0" lang="ru-RU" sz="1400" b="1"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ru-RU" sz="1800" b="0" i="0" u="sng"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800" b="1" i="0" u="sng"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Есть иллюстрация, есть пояснение и есть связь</a:t>
            </a:r>
            <a:endParaRPr kumimoji="0" lang="ru-RU" sz="1400" b="1" i="0" u="sng"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ru-RU"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ru-RU"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 Двух примеров-иллюстраций - две цитаты из текста, которые помогают понять авторскую позицию.</a:t>
            </a:r>
            <a:endParaRPr kumimoji="0" lang="ru-RU"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ru-RU"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2) 2 предложения (элементы предложения), которые помогают понять, для чего, по нашему мнению, автор использует именно эти 2 иллюстрации, которые мы выбрали. Это пояснение. </a:t>
            </a:r>
            <a:endParaRPr kumimoji="0" lang="ru-RU"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7000"/>
              </a:lnSpc>
              <a:spcBef>
                <a:spcPts val="0"/>
              </a:spcBef>
              <a:spcAft>
                <a:spcPts val="800"/>
              </a:spcAft>
              <a:buClrTx/>
              <a:buSzTx/>
              <a:buFontTx/>
              <a:buNone/>
              <a:tabLst/>
              <a:defRPr/>
            </a:pPr>
            <a:r>
              <a:rPr kumimoji="0" lang="ru-RU" sz="18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3) Связь между примерами-иллюстрациями - элемент комментария, который обозначает: противопоставлены ли примеры или дополняют друг друга.</a:t>
            </a:r>
            <a:endParaRPr kumimoji="0" lang="ru-RU" sz="1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324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451409A-6907-56DE-6ED2-D78C62408FBA}"/>
              </a:ext>
            </a:extLst>
          </p:cNvPr>
          <p:cNvPicPr>
            <a:picLocks noChangeAspect="1"/>
          </p:cNvPicPr>
          <p:nvPr/>
        </p:nvPicPr>
        <p:blipFill>
          <a:blip r:embed="rId2"/>
          <a:stretch>
            <a:fillRect/>
          </a:stretch>
        </p:blipFill>
        <p:spPr>
          <a:xfrm>
            <a:off x="0" y="1235242"/>
            <a:ext cx="12192000" cy="4221758"/>
          </a:xfrm>
          <a:prstGeom prst="rect">
            <a:avLst/>
          </a:prstGeom>
        </p:spPr>
      </p:pic>
    </p:spTree>
    <p:extLst>
      <p:ext uri="{BB962C8B-B14F-4D97-AF65-F5344CB8AC3E}">
        <p14:creationId xmlns:p14="http://schemas.microsoft.com/office/powerpoint/2010/main" val="1262546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648148-2AE5-2276-AB93-D739505C88CF}"/>
              </a:ext>
            </a:extLst>
          </p:cNvPr>
          <p:cNvSpPr txBox="1"/>
          <p:nvPr/>
        </p:nvSpPr>
        <p:spPr>
          <a:xfrm>
            <a:off x="457199" y="582706"/>
            <a:ext cx="8693523" cy="5293757"/>
          </a:xfrm>
          <a:prstGeom prst="rect">
            <a:avLst/>
          </a:prstGeom>
          <a:noFill/>
        </p:spPr>
        <p:txBody>
          <a:bodyPr wrap="square">
            <a:spAutoFit/>
          </a:bodyPr>
          <a:lstStyle/>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lang="ru-RU" sz="2400"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ОШИБКА .</a:t>
            </a:r>
            <a:r>
              <a:rPr kumimoji="0" lang="ru-RU" sz="24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Примеры-иллюстрации не соответствуют заявленной проблеме: </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ru-RU" sz="24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u-RU" sz="2400" b="0" i="0" u="none" strike="noStrike" kern="1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Свойкин</a:t>
            </a:r>
            <a:r>
              <a:rPr kumimoji="0" lang="ru-RU" sz="24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подошел к конторке и подал выуженному господину рецепт. Тот, не глядя на него, взял рецепт, дочитал в газете до точки..." </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ru-RU" sz="24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Что иллюстрирует этот пример? Иллюстрирует ли что-то? </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ru-RU" sz="24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Едва ли. </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endParaRPr kumimoji="0" lang="ru-RU" sz="24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ru-RU" sz="24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Осмысленный выбор цитаты из текста – залог успеха.</a:t>
            </a:r>
            <a:r>
              <a:rPr kumimoji="0" lang="ru-RU" sz="24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Часто ученики приводят цитаты из разряда "лишь бы привести". </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ru-RU" sz="2400" b="0"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Если для школьного сочинения это ещё сойдет, то эксперт на экзамене не засчитает. </a:t>
            </a:r>
            <a:endParaRPr kumimoji="0" lang="ru-RU" sz="2400" b="0" i="0"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728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37E115-22DA-4842-C319-AB2DE1FC5552}"/>
              </a:ext>
            </a:extLst>
          </p:cNvPr>
          <p:cNvSpPr txBox="1"/>
          <p:nvPr/>
        </p:nvSpPr>
        <p:spPr>
          <a:xfrm>
            <a:off x="582706" y="941294"/>
            <a:ext cx="9807388" cy="4154984"/>
          </a:xfrm>
          <a:prstGeom prst="rect">
            <a:avLst/>
          </a:prstGeom>
          <a:noFill/>
        </p:spPr>
        <p:txBody>
          <a:bodyPr wrap="square">
            <a:spAutoFit/>
          </a:bodyPr>
          <a:lstStyle/>
          <a:p>
            <a:pPr marL="0" indent="0">
              <a:buNone/>
            </a:pPr>
            <a:r>
              <a:rPr lang="ru-RU" sz="2400" dirty="0">
                <a:latin typeface="Times New Roman" panose="02020603050405020304" pitchFamily="18" charset="0"/>
                <a:cs typeface="Times New Roman" panose="02020603050405020304" pitchFamily="18" charset="0"/>
              </a:rPr>
              <a:t>При пояснении примера-иллюстрации нужно дать </a:t>
            </a:r>
            <a:r>
              <a:rPr lang="ru-RU" sz="2400" b="1" dirty="0">
                <a:latin typeface="Times New Roman" panose="02020603050405020304" pitchFamily="18" charset="0"/>
                <a:cs typeface="Times New Roman" panose="02020603050405020304" pitchFamily="18" charset="0"/>
              </a:rPr>
              <a:t>свою </a:t>
            </a:r>
            <a:r>
              <a:rPr lang="ru-RU" sz="2400" dirty="0">
                <a:latin typeface="Times New Roman" panose="02020603050405020304" pitchFamily="18" charset="0"/>
                <a:cs typeface="Times New Roman" panose="02020603050405020304" pitchFamily="18" charset="0"/>
              </a:rPr>
              <a:t>интерпретацию авторского текста, </a:t>
            </a:r>
            <a:r>
              <a:rPr lang="ru-RU" sz="2400" b="1" dirty="0">
                <a:latin typeface="Times New Roman" panose="02020603050405020304" pitchFamily="18" charset="0"/>
                <a:cs typeface="Times New Roman" panose="02020603050405020304" pitchFamily="18" charset="0"/>
              </a:rPr>
              <a:t>растолковать, почему герои действуют так, а не иначе, выразить своё отношение к их поступкам, </a:t>
            </a:r>
            <a:r>
              <a:rPr lang="ru-RU" sz="2400" b="1" dirty="0" err="1">
                <a:latin typeface="Times New Roman" panose="02020603050405020304" pitchFamily="18" charset="0"/>
                <a:cs typeface="Times New Roman" panose="02020603050405020304" pitchFamily="18" charset="0"/>
              </a:rPr>
              <a:t>событиям,а</a:t>
            </a:r>
            <a:r>
              <a:rPr lang="ru-RU" sz="2400" b="1" dirty="0">
                <a:latin typeface="Times New Roman" panose="02020603050405020304" pitchFamily="18" charset="0"/>
                <a:cs typeface="Times New Roman" panose="02020603050405020304" pitchFamily="18" charset="0"/>
              </a:rPr>
              <a:t> не повторять сказанное автором</a:t>
            </a:r>
            <a:r>
              <a:rPr lang="ru-RU" sz="2400" dirty="0">
                <a:latin typeface="Times New Roman" panose="02020603050405020304" pitchFamily="18" charset="0"/>
                <a:cs typeface="Times New Roman" panose="02020603050405020304" pitchFamily="18" charset="0"/>
              </a:rPr>
              <a:t>. Пояснение – это текст выпускника! В этом и состоит диалог автора исходного текста и пишущего, что является одним из важных показателей понимания учеником прочитанного текста.</a:t>
            </a:r>
          </a:p>
          <a:p>
            <a:pPr marL="0" indent="0">
              <a:buNone/>
            </a:pPr>
            <a:endParaRPr lang="ru-RU" sz="2400" b="1" dirty="0">
              <a:latin typeface="Times New Roman" panose="02020603050405020304" pitchFamily="18" charset="0"/>
              <a:cs typeface="Times New Roman" panose="02020603050405020304" pitchFamily="18" charset="0"/>
            </a:endParaRPr>
          </a:p>
          <a:p>
            <a:pPr marL="0" indent="0">
              <a:buNone/>
            </a:pPr>
            <a:endParaRPr lang="ru-RU" sz="2400" b="1" dirty="0">
              <a:latin typeface="Times New Roman" panose="02020603050405020304" pitchFamily="18" charset="0"/>
              <a:cs typeface="Times New Roman" panose="02020603050405020304" pitchFamily="18" charset="0"/>
            </a:endParaRPr>
          </a:p>
          <a:p>
            <a:pPr marL="0" indent="0">
              <a:buNone/>
            </a:pPr>
            <a:r>
              <a:rPr lang="ru-RU" sz="2400" b="1" dirty="0">
                <a:latin typeface="Times New Roman" panose="02020603050405020304" pitchFamily="18" charset="0"/>
                <a:cs typeface="Times New Roman" panose="02020603050405020304" pitchFamily="18" charset="0"/>
              </a:rPr>
              <a:t>Следующий шаг в комментарии </a:t>
            </a:r>
            <a:r>
              <a:rPr lang="ru-RU" sz="2400" dirty="0">
                <a:latin typeface="Times New Roman" panose="02020603050405020304" pitchFamily="18" charset="0"/>
                <a:cs typeface="Times New Roman" panose="02020603050405020304" pitchFamily="18" charset="0"/>
              </a:rPr>
              <a:t>– указание на то, </a:t>
            </a:r>
            <a:r>
              <a:rPr lang="ru-RU" sz="2400" b="1" dirty="0">
                <a:latin typeface="Times New Roman" panose="02020603050405020304" pitchFamily="18" charset="0"/>
                <a:cs typeface="Times New Roman" panose="02020603050405020304" pitchFamily="18" charset="0"/>
              </a:rPr>
              <a:t>как</a:t>
            </a:r>
            <a:r>
              <a:rPr lang="ru-RU" sz="2400" dirty="0">
                <a:latin typeface="Times New Roman" panose="02020603050405020304" pitchFamily="18" charset="0"/>
                <a:cs typeface="Times New Roman" panose="02020603050405020304" pitchFamily="18" charset="0"/>
              </a:rPr>
              <a:t> связаны примеры-иллюстрации. Какими могут быть отношения между примерами-иллюстрациями? </a:t>
            </a:r>
          </a:p>
        </p:txBody>
      </p:sp>
    </p:spTree>
    <p:extLst>
      <p:ext uri="{BB962C8B-B14F-4D97-AF65-F5344CB8AC3E}">
        <p14:creationId xmlns:p14="http://schemas.microsoft.com/office/powerpoint/2010/main" val="826255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81CAEA4-ED4B-5D91-B829-114B6532BF0F}"/>
              </a:ext>
            </a:extLst>
          </p:cNvPr>
          <p:cNvPicPr>
            <a:picLocks noChangeAspect="1"/>
          </p:cNvPicPr>
          <p:nvPr/>
        </p:nvPicPr>
        <p:blipFill>
          <a:blip r:embed="rId2"/>
          <a:stretch>
            <a:fillRect/>
          </a:stretch>
        </p:blipFill>
        <p:spPr>
          <a:xfrm>
            <a:off x="0" y="573742"/>
            <a:ext cx="10372164" cy="5450540"/>
          </a:xfrm>
          <a:prstGeom prst="rect">
            <a:avLst/>
          </a:prstGeom>
        </p:spPr>
      </p:pic>
    </p:spTree>
    <p:extLst>
      <p:ext uri="{BB962C8B-B14F-4D97-AF65-F5344CB8AC3E}">
        <p14:creationId xmlns:p14="http://schemas.microsoft.com/office/powerpoint/2010/main" val="296329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5D89614-63DB-8469-A4A5-97E18DA2F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93032"/>
            <a:ext cx="9144000" cy="6112042"/>
          </a:xfrm>
          <a:prstGeom prst="rect">
            <a:avLst/>
          </a:prstGeom>
        </p:spPr>
      </p:pic>
    </p:spTree>
    <p:extLst>
      <p:ext uri="{BB962C8B-B14F-4D97-AF65-F5344CB8AC3E}">
        <p14:creationId xmlns:p14="http://schemas.microsoft.com/office/powerpoint/2010/main" val="10581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3185BA-63B5-62A3-EBDD-C9BB61EF4B46}"/>
              </a:ext>
            </a:extLst>
          </p:cNvPr>
          <p:cNvSpPr txBox="1"/>
          <p:nvPr/>
        </p:nvSpPr>
        <p:spPr>
          <a:xfrm>
            <a:off x="367553" y="591671"/>
            <a:ext cx="10282518" cy="5262979"/>
          </a:xfrm>
          <a:prstGeom prst="rect">
            <a:avLst/>
          </a:prstGeom>
          <a:noFill/>
        </p:spPr>
        <p:txBody>
          <a:bodyPr wrap="square">
            <a:spAutoFit/>
          </a:bodyPr>
          <a:lstStyle/>
          <a:p>
            <a:pPr marL="0" indent="0">
              <a:buNone/>
            </a:pPr>
            <a:r>
              <a:rPr lang="ru-RU" sz="2800" dirty="0">
                <a:latin typeface="Times New Roman" panose="02020603050405020304" pitchFamily="18" charset="0"/>
                <a:cs typeface="Times New Roman" panose="02020603050405020304" pitchFamily="18" charset="0"/>
              </a:rPr>
              <a:t>Помимо указания на логическую связь, нужно ещё </a:t>
            </a:r>
            <a:r>
              <a:rPr lang="ru-RU" sz="2800" b="1" dirty="0">
                <a:latin typeface="Times New Roman" panose="02020603050405020304" pitchFamily="18" charset="0"/>
                <a:cs typeface="Times New Roman" panose="02020603050405020304" pitchFamily="18" charset="0"/>
              </a:rPr>
              <a:t>проанализировать характер смысловых отношений</a:t>
            </a:r>
            <a:r>
              <a:rPr lang="ru-RU" sz="2800" dirty="0">
                <a:latin typeface="Times New Roman" panose="02020603050405020304" pitchFamily="18" charset="0"/>
                <a:cs typeface="Times New Roman" panose="02020603050405020304" pitchFamily="18" charset="0"/>
              </a:rPr>
              <a:t>, объяснить, почему автор сравнивает, противопоставляет героев (события) либо от общих рассуждений переходит к конкретным фактам, даёт определения ключевым понятиям текста или указывает на причинно-следственные связи. Этот анализ является показателем умения видеть основание для отбора текстового материала, означает раскрытие смысла этих логических отношений, даёт ответ на вопрос, как они помогают глубже понять авторский замысел.</a:t>
            </a:r>
          </a:p>
          <a:p>
            <a:pPr marL="0" indent="0">
              <a:buNone/>
            </a:pPr>
            <a:r>
              <a:rPr lang="ru-RU" sz="2800" b="1" dirty="0">
                <a:latin typeface="Times New Roman" panose="02020603050405020304" pitchFamily="18" charset="0"/>
                <a:cs typeface="Times New Roman" panose="02020603050405020304" pitchFamily="18" charset="0"/>
              </a:rPr>
              <a:t>В структуре комментария эта позиция часто либо отсутствует, либо передает смысл отношений неточно и поверхностно</a:t>
            </a:r>
            <a:r>
              <a:rPr lang="ru-RU"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7053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A684A13-AB9B-12CB-DE25-EE38E61AC36B}"/>
              </a:ext>
            </a:extLst>
          </p:cNvPr>
          <p:cNvPicPr>
            <a:picLocks noChangeAspect="1"/>
          </p:cNvPicPr>
          <p:nvPr/>
        </p:nvPicPr>
        <p:blipFill>
          <a:blip r:embed="rId2"/>
          <a:stretch>
            <a:fillRect/>
          </a:stretch>
        </p:blipFill>
        <p:spPr>
          <a:xfrm>
            <a:off x="502024" y="654423"/>
            <a:ext cx="9735670" cy="5656729"/>
          </a:xfrm>
          <a:prstGeom prst="rect">
            <a:avLst/>
          </a:prstGeom>
        </p:spPr>
      </p:pic>
    </p:spTree>
    <p:extLst>
      <p:ext uri="{BB962C8B-B14F-4D97-AF65-F5344CB8AC3E}">
        <p14:creationId xmlns:p14="http://schemas.microsoft.com/office/powerpoint/2010/main" val="600986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294099-78D2-90CB-CAF3-2C02BC5F7CAC}"/>
              </a:ext>
            </a:extLst>
          </p:cNvPr>
          <p:cNvSpPr txBox="1"/>
          <p:nvPr/>
        </p:nvSpPr>
        <p:spPr>
          <a:xfrm>
            <a:off x="708212" y="941295"/>
            <a:ext cx="8442511" cy="4524315"/>
          </a:xfrm>
          <a:prstGeom prst="rect">
            <a:avLst/>
          </a:prstGeom>
          <a:noFill/>
        </p:spPr>
        <p:txBody>
          <a:bodyPr wrap="square">
            <a:spAutoFit/>
          </a:bodyPr>
          <a:lstStyle/>
          <a:p>
            <a:pPr marL="0" indent="0">
              <a:buNone/>
            </a:pPr>
            <a:r>
              <a:rPr lang="ru-RU" sz="2400" dirty="0">
                <a:latin typeface="Times New Roman" panose="02020603050405020304" pitchFamily="18" charset="0"/>
                <a:cs typeface="Times New Roman" panose="02020603050405020304" pitchFamily="18" charset="0"/>
              </a:rPr>
              <a:t>Смысловая связь может отражать </a:t>
            </a:r>
            <a:r>
              <a:rPr lang="ru-RU" sz="2400" b="1" dirty="0">
                <a:latin typeface="Times New Roman" panose="02020603050405020304" pitchFamily="18" charset="0"/>
                <a:cs typeface="Times New Roman" panose="02020603050405020304" pitchFamily="18" charset="0"/>
              </a:rPr>
              <a:t>противопоставление</a:t>
            </a:r>
            <a:r>
              <a:rPr lang="ru-RU" sz="2400" dirty="0">
                <a:latin typeface="Times New Roman" panose="02020603050405020304" pitchFamily="18" charset="0"/>
                <a:cs typeface="Times New Roman" panose="02020603050405020304" pitchFamily="18" charset="0"/>
              </a:rPr>
              <a:t> событий (фактов, героев) или их </a:t>
            </a:r>
            <a:r>
              <a:rPr lang="ru-RU" sz="2400" b="1" dirty="0">
                <a:latin typeface="Times New Roman" panose="02020603050405020304" pitchFamily="18" charset="0"/>
                <a:cs typeface="Times New Roman" panose="02020603050405020304" pitchFamily="18" charset="0"/>
              </a:rPr>
              <a:t>сопоставление</a:t>
            </a:r>
            <a:r>
              <a:rPr lang="ru-RU" sz="2400" dirty="0">
                <a:latin typeface="Times New Roman" panose="02020603050405020304" pitchFamily="18" charset="0"/>
                <a:cs typeface="Times New Roman" panose="02020603050405020304" pitchFamily="18" charset="0"/>
              </a:rPr>
              <a:t>, указывать </a:t>
            </a:r>
            <a:r>
              <a:rPr lang="ru-RU" sz="2400" b="1" dirty="0">
                <a:latin typeface="Times New Roman" panose="02020603050405020304" pitchFamily="18" charset="0"/>
                <a:cs typeface="Times New Roman" panose="02020603050405020304" pitchFamily="18" charset="0"/>
              </a:rPr>
              <a:t>на причинно-следственные </a:t>
            </a:r>
            <a:r>
              <a:rPr lang="ru-RU" sz="2400" dirty="0">
                <a:latin typeface="Times New Roman" panose="02020603050405020304" pitchFamily="18" charset="0"/>
                <a:cs typeface="Times New Roman" panose="02020603050405020304" pitchFamily="18" charset="0"/>
              </a:rPr>
              <a:t>или </a:t>
            </a:r>
            <a:r>
              <a:rPr lang="ru-RU" sz="2400" b="1" dirty="0">
                <a:latin typeface="Times New Roman" panose="02020603050405020304" pitchFamily="18" charset="0"/>
                <a:cs typeface="Times New Roman" panose="02020603050405020304" pitchFamily="18" charset="0"/>
              </a:rPr>
              <a:t>дополнительные</a:t>
            </a:r>
            <a:r>
              <a:rPr lang="ru-RU" sz="2400" dirty="0">
                <a:latin typeface="Times New Roman" panose="02020603050405020304" pitchFamily="18" charset="0"/>
                <a:cs typeface="Times New Roman" panose="02020603050405020304" pitchFamily="18" charset="0"/>
              </a:rPr>
              <a:t> отношения между ними, переход </a:t>
            </a:r>
            <a:r>
              <a:rPr lang="ru-RU" sz="2400" b="1" dirty="0">
                <a:latin typeface="Times New Roman" panose="02020603050405020304" pitchFamily="18" charset="0"/>
                <a:cs typeface="Times New Roman" panose="02020603050405020304" pitchFamily="18" charset="0"/>
              </a:rPr>
              <a:t>от общих рассуждений к конкретике </a:t>
            </a:r>
            <a:r>
              <a:rPr lang="ru-RU" sz="2400" dirty="0">
                <a:latin typeface="Times New Roman" panose="02020603050405020304" pitchFamily="18" charset="0"/>
                <a:cs typeface="Times New Roman" panose="02020603050405020304" pitchFamily="18" charset="0"/>
              </a:rPr>
              <a:t>и др. Важно понимать истинные смысловые отношения между примерами и давать  точное определение этим связям, а не указывать на них формально: </a:t>
            </a:r>
            <a:r>
              <a:rPr lang="ru-RU" sz="2400" b="1" dirty="0">
                <a:latin typeface="Times New Roman" panose="02020603050405020304" pitchFamily="18" charset="0"/>
                <a:cs typeface="Times New Roman" panose="02020603050405020304" pitchFamily="18" charset="0"/>
              </a:rPr>
              <a:t>эти примеры, дополняя друг друга</a:t>
            </a:r>
            <a:r>
              <a:rPr lang="ru-RU" sz="2400" dirty="0">
                <a:latin typeface="Times New Roman" panose="02020603050405020304" pitchFamily="18" charset="0"/>
                <a:cs typeface="Times New Roman" panose="02020603050405020304" pitchFamily="18" charset="0"/>
              </a:rPr>
              <a:t>, помогают нам лучше понять авторскую позицию. </a:t>
            </a:r>
            <a:r>
              <a:rPr lang="ru-RU" sz="2400" b="1" dirty="0">
                <a:latin typeface="Times New Roman" panose="02020603050405020304" pitchFamily="18" charset="0"/>
                <a:cs typeface="Times New Roman" panose="02020603050405020304" pitchFamily="18" charset="0"/>
              </a:rPr>
              <a:t>Еще одна частая ошибка </a:t>
            </a:r>
            <a:r>
              <a:rPr lang="ru-RU" sz="2400" dirty="0">
                <a:latin typeface="Times New Roman" panose="02020603050405020304" pitchFamily="18" charset="0"/>
                <a:cs typeface="Times New Roman" panose="02020603050405020304" pitchFamily="18" charset="0"/>
              </a:rPr>
              <a:t>при выявлении логической связи между примерами-иллюстрациями – подмена её общими словами: </a:t>
            </a:r>
            <a:r>
              <a:rPr lang="ru-RU" sz="2400" i="1" dirty="0">
                <a:latin typeface="Times New Roman" panose="02020603050405020304" pitchFamily="18" charset="0"/>
                <a:cs typeface="Times New Roman" panose="02020603050405020304" pitchFamily="18" charset="0"/>
              </a:rPr>
              <a:t>также автор приводит ещё один пример; развивая свою мысль, автор акцентирует внимание на следующем примере.</a:t>
            </a:r>
          </a:p>
        </p:txBody>
      </p:sp>
    </p:spTree>
    <p:extLst>
      <p:ext uri="{BB962C8B-B14F-4D97-AF65-F5344CB8AC3E}">
        <p14:creationId xmlns:p14="http://schemas.microsoft.com/office/powerpoint/2010/main" val="1044841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53991"/>
          </a:xfrm>
        </p:spPr>
        <p:txBody>
          <a:bodyPr>
            <a:normAutofit fontScale="90000"/>
          </a:bodyPr>
          <a:lstStyle/>
          <a:p>
            <a:r>
              <a:rPr lang="ru-RU" dirty="0">
                <a:latin typeface="Times New Roman" panose="02020603050405020304" pitchFamily="18" charset="0"/>
                <a:cs typeface="Times New Roman" panose="02020603050405020304" pitchFamily="18" charset="0"/>
              </a:rPr>
              <a:t>Формулировка задания с развёрнутым ответом:</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785" y="1310185"/>
            <a:ext cx="11409527" cy="5158853"/>
          </a:xfrm>
        </p:spPr>
        <p:txBody>
          <a:bodyPr>
            <a:normAutofit fontScale="62500" lnSpcReduction="20000"/>
          </a:bodyPr>
          <a:lstStyle/>
          <a:p>
            <a:pPr marL="0" indent="0">
              <a:buNone/>
            </a:pPr>
            <a:endParaRPr lang="ru-RU" dirty="0"/>
          </a:p>
          <a:p>
            <a:pPr marL="0" indent="0">
              <a:buNone/>
            </a:pPr>
            <a:r>
              <a:rPr lang="ru-RU" sz="3300" dirty="0">
                <a:latin typeface="Times New Roman" panose="02020603050405020304" pitchFamily="18" charset="0"/>
                <a:cs typeface="Times New Roman" panose="02020603050405020304" pitchFamily="18" charset="0"/>
              </a:rPr>
              <a:t>Напишите сочинение по прочитанному тексту.</a:t>
            </a:r>
          </a:p>
          <a:p>
            <a:pPr marL="0" indent="0">
              <a:buNone/>
            </a:pPr>
            <a:r>
              <a:rPr lang="ru-RU" sz="3300" dirty="0">
                <a:latin typeface="Times New Roman" panose="02020603050405020304" pitchFamily="18" charset="0"/>
                <a:cs typeface="Times New Roman" panose="02020603050405020304" pitchFamily="18" charset="0"/>
              </a:rPr>
              <a:t>Сформулируйте одну из проблем, поставленных автором текста.</a:t>
            </a:r>
          </a:p>
          <a:p>
            <a:pPr marL="0" indent="0">
              <a:buNone/>
            </a:pPr>
            <a:r>
              <a:rPr lang="ru-RU" sz="3300" dirty="0">
                <a:latin typeface="Times New Roman" panose="02020603050405020304" pitchFamily="18" charset="0"/>
                <a:cs typeface="Times New Roman" panose="02020603050405020304" pitchFamily="18" charset="0"/>
              </a:rPr>
              <a:t>Прокомментируйте сформулированную проблему. Включите в комментарий два примера-иллюстрации из прочитанного текста, которые важны для понимания проблемы исходного текста (избегайте чрезмерного цитирования). Дайте пояснение к каждому примеру-иллюстрации. Укажите смысловую связь между примерами-иллюстрациями и проанализируйте её.  </a:t>
            </a:r>
          </a:p>
          <a:p>
            <a:pPr marL="0" indent="0">
              <a:buNone/>
            </a:pPr>
            <a:r>
              <a:rPr lang="ru-RU" sz="3300" dirty="0">
                <a:latin typeface="Times New Roman" panose="02020603050405020304" pitchFamily="18" charset="0"/>
                <a:cs typeface="Times New Roman" panose="02020603050405020304" pitchFamily="18" charset="0"/>
              </a:rPr>
              <a:t>Сформулируйте позицию автора (рассказчика). </a:t>
            </a:r>
          </a:p>
          <a:p>
            <a:pPr marL="0" indent="0">
              <a:buNone/>
            </a:pPr>
            <a:r>
              <a:rPr lang="ru-RU" sz="3300" dirty="0">
                <a:latin typeface="Times New Roman" panose="02020603050405020304" pitchFamily="18" charset="0"/>
                <a:cs typeface="Times New Roman" panose="02020603050405020304" pitchFamily="18" charset="0"/>
              </a:rPr>
              <a:t>Сформулируйте и обоснуйте своё отношение к позиции автора (рассказчика) по проблеме исходного текста.</a:t>
            </a:r>
          </a:p>
          <a:p>
            <a:pPr marL="0" indent="0">
              <a:buNone/>
            </a:pPr>
            <a:r>
              <a:rPr lang="ru-RU" sz="3300" dirty="0">
                <a:latin typeface="Times New Roman" panose="02020603050405020304" pitchFamily="18" charset="0"/>
                <a:cs typeface="Times New Roman" panose="02020603050405020304" pitchFamily="18" charset="0"/>
              </a:rPr>
              <a:t>Объём сочинения – не менее 150 слов.</a:t>
            </a:r>
          </a:p>
          <a:p>
            <a:pPr marL="0" indent="0">
              <a:buNone/>
            </a:pPr>
            <a:r>
              <a:rPr lang="ru-RU" sz="3300" dirty="0">
                <a:latin typeface="Times New Roman" panose="02020603050405020304" pitchFamily="18" charset="0"/>
                <a:cs typeface="Times New Roman" panose="02020603050405020304" pitchFamily="18" charset="0"/>
              </a:rPr>
              <a:t>Работа, написанная без опоры на прочитанный текст (не по данному тексту), не оценивается. Если 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0 баллов.</a:t>
            </a:r>
          </a:p>
          <a:p>
            <a:pPr marL="0" indent="0">
              <a:buNone/>
            </a:pPr>
            <a:r>
              <a:rPr lang="ru-RU" sz="3300" dirty="0">
                <a:latin typeface="Times New Roman" panose="02020603050405020304" pitchFamily="18" charset="0"/>
                <a:cs typeface="Times New Roman" panose="02020603050405020304" pitchFamily="18" charset="0"/>
              </a:rPr>
              <a:t>Сочинение пишите аккуратно, разборчивым почерком.</a:t>
            </a:r>
          </a:p>
          <a:p>
            <a:pPr marL="0" indent="0">
              <a:buNone/>
            </a:pPr>
            <a:endParaRPr lang="ru-RU"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7494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72104"/>
          </a:xfrm>
        </p:spPr>
        <p:txBody>
          <a:bodyPr>
            <a:normAutofit/>
          </a:bodyPr>
          <a:lstStyle/>
          <a:p>
            <a:r>
              <a:rPr lang="ru-RU" dirty="0"/>
              <a:t> </a:t>
            </a:r>
            <a:r>
              <a:rPr lang="ru-RU" dirty="0">
                <a:latin typeface="Times New Roman" panose="02020603050405020304" pitchFamily="18" charset="0"/>
                <a:cs typeface="Times New Roman" panose="02020603050405020304" pitchFamily="18" charset="0"/>
              </a:rPr>
              <a:t>К 3- 1 балл</a:t>
            </a:r>
          </a:p>
        </p:txBody>
      </p:sp>
      <p:sp>
        <p:nvSpPr>
          <p:cNvPr id="3" name="Объект 2"/>
          <p:cNvSpPr>
            <a:spLocks noGrp="1"/>
          </p:cNvSpPr>
          <p:nvPr>
            <p:ph idx="1"/>
          </p:nvPr>
        </p:nvSpPr>
        <p:spPr>
          <a:xfrm>
            <a:off x="838200" y="1037230"/>
            <a:ext cx="10515600" cy="5139733"/>
          </a:xfrm>
        </p:spPr>
        <p:txBody>
          <a:bodyPr/>
          <a:lstStyle/>
          <a:p>
            <a:pPr marL="0" indent="0">
              <a:buNone/>
            </a:pPr>
            <a:r>
              <a:rPr lang="ru-RU" sz="2800" b="1" dirty="0">
                <a:latin typeface="Times New Roman" panose="02020603050405020304" pitchFamily="18" charset="0"/>
                <a:cs typeface="Times New Roman" panose="02020603050405020304" pitchFamily="18" charset="0"/>
              </a:rPr>
              <a:t>Авторская позиция.</a:t>
            </a:r>
          </a:p>
          <a:p>
            <a:pPr marL="0" indent="0">
              <a:buNone/>
            </a:pPr>
            <a:r>
              <a:rPr lang="ru-RU" sz="2800" dirty="0">
                <a:latin typeface="Times New Roman" panose="02020603050405020304" pitchFamily="18" charset="0"/>
                <a:cs typeface="Times New Roman" panose="02020603050405020304" pitchFamily="18" charset="0"/>
              </a:rPr>
              <a:t>Комментарий текста должен логично подводить к авторской позиции, то есть положению, которое доказывается; это мнение автора, его точка зрения по поставленной проблеме. Проблема и позиция автора логически связаны: </a:t>
            </a:r>
            <a:r>
              <a:rPr lang="ru-RU" sz="2800" b="1" dirty="0">
                <a:latin typeface="Times New Roman" panose="02020603050405020304" pitchFamily="18" charset="0"/>
                <a:cs typeface="Times New Roman" panose="02020603050405020304" pitchFamily="18" charset="0"/>
              </a:rPr>
              <a:t>позиция автора – это ответ на проблемный вопрос</a:t>
            </a:r>
            <a:r>
              <a:rPr lang="ru-RU" sz="2800" dirty="0">
                <a:latin typeface="Times New Roman" panose="02020603050405020304" pitchFamily="18" charset="0"/>
                <a:cs typeface="Times New Roman" panose="02020603050405020304" pitchFamily="18" charset="0"/>
              </a:rPr>
              <a:t>: как детские годы влияют на дальнейшую жизнь человека? (проблема) – только по-настоящему счастливый в детстве человек всю жизнь обладает огромным иммунитетом (позиция автора). Нужно формулировать авторскую позицию ясно и точно, избегая сложных синтаксических конструкций, метафорических выражений и чрезмерного цитирования</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04910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03866"/>
          </a:xfrm>
        </p:spPr>
        <p:txBody>
          <a:bodyPr>
            <a:normAutofit fontScale="90000"/>
          </a:bodyPr>
          <a:lstStyle/>
          <a:p>
            <a:r>
              <a:rPr lang="ru-RU" dirty="0">
                <a:latin typeface="Times New Roman" panose="02020603050405020304" pitchFamily="18" charset="0"/>
                <a:cs typeface="Times New Roman" panose="02020603050405020304" pitchFamily="18" charset="0"/>
              </a:rPr>
              <a:t>К 3-1 балл</a:t>
            </a:r>
          </a:p>
        </p:txBody>
      </p:sp>
      <p:sp>
        <p:nvSpPr>
          <p:cNvPr id="3" name="Объект 2"/>
          <p:cNvSpPr>
            <a:spLocks noGrp="1"/>
          </p:cNvSpPr>
          <p:nvPr>
            <p:ph idx="1"/>
          </p:nvPr>
        </p:nvSpPr>
        <p:spPr>
          <a:xfrm>
            <a:off x="838200" y="968992"/>
            <a:ext cx="10515600" cy="5500047"/>
          </a:xfrm>
        </p:spPr>
        <p:txBody>
          <a:bodyPr>
            <a:normAutofit lnSpcReduction="10000"/>
          </a:bodyPr>
          <a:lstStyle/>
          <a:p>
            <a:pPr marL="0" indent="0">
              <a:buNone/>
            </a:pPr>
            <a:r>
              <a:rPr lang="ru-RU" sz="3200" dirty="0">
                <a:latin typeface="Times New Roman" panose="02020603050405020304" pitchFamily="18" charset="0"/>
                <a:cs typeface="Times New Roman" panose="02020603050405020304" pitchFamily="18" charset="0"/>
              </a:rPr>
              <a:t>В </a:t>
            </a:r>
            <a:r>
              <a:rPr lang="ru-RU" sz="3200" b="1" dirty="0">
                <a:latin typeface="Times New Roman" panose="02020603050405020304" pitchFamily="18" charset="0"/>
                <a:cs typeface="Times New Roman" panose="02020603050405020304" pitchFamily="18" charset="0"/>
              </a:rPr>
              <a:t>публицистическом</a:t>
            </a:r>
            <a:r>
              <a:rPr lang="ru-RU" sz="3200" dirty="0">
                <a:latin typeface="Times New Roman" panose="02020603050405020304" pitchFamily="18" charset="0"/>
                <a:cs typeface="Times New Roman" panose="02020603050405020304" pitchFamily="18" charset="0"/>
              </a:rPr>
              <a:t> тексте автор обычно выражает свою позицию </a:t>
            </a:r>
            <a:r>
              <a:rPr lang="ru-RU" sz="3200" b="1" dirty="0">
                <a:latin typeface="Times New Roman" panose="02020603050405020304" pitchFamily="18" charset="0"/>
                <a:cs typeface="Times New Roman" panose="02020603050405020304" pitchFamily="18" charset="0"/>
              </a:rPr>
              <a:t>прямо, открыто </a:t>
            </a:r>
            <a:r>
              <a:rPr lang="ru-RU" sz="3200" dirty="0">
                <a:latin typeface="Times New Roman" panose="02020603050405020304" pitchFamily="18" charset="0"/>
                <a:cs typeface="Times New Roman" panose="02020603050405020304" pitchFamily="18" charset="0"/>
              </a:rPr>
              <a:t>(в отдельных предложениях, обращениях к читателю). </a:t>
            </a:r>
          </a:p>
          <a:p>
            <a:pPr marL="0" indent="0">
              <a:buNone/>
            </a:pPr>
            <a:r>
              <a:rPr lang="ru-RU" sz="3200" b="1" dirty="0">
                <a:latin typeface="Times New Roman" panose="02020603050405020304" pitchFamily="18" charset="0"/>
                <a:cs typeface="Times New Roman" panose="02020603050405020304" pitchFamily="18" charset="0"/>
              </a:rPr>
              <a:t>В художественном </a:t>
            </a:r>
            <a:r>
              <a:rPr lang="ru-RU" sz="3200" dirty="0">
                <a:latin typeface="Times New Roman" panose="02020603050405020304" pitchFamily="18" charset="0"/>
                <a:cs typeface="Times New Roman" panose="02020603050405020304" pitchFamily="18" charset="0"/>
              </a:rPr>
              <a:t>тексте мнение автора   обозначается, как правило, </a:t>
            </a:r>
            <a:r>
              <a:rPr lang="ru-RU" sz="3200" b="1" dirty="0">
                <a:latin typeface="Times New Roman" panose="02020603050405020304" pitchFamily="18" charset="0"/>
                <a:cs typeface="Times New Roman" panose="02020603050405020304" pitchFamily="18" charset="0"/>
              </a:rPr>
              <a:t>опосредованно</a:t>
            </a:r>
            <a:r>
              <a:rPr lang="ru-RU" sz="3200" dirty="0">
                <a:latin typeface="Times New Roman" panose="02020603050405020304" pitchFamily="18" charset="0"/>
                <a:cs typeface="Times New Roman" panose="02020603050405020304" pitchFamily="18" charset="0"/>
              </a:rPr>
              <a:t> (в поведении, поступках, мыслях героев, с помощью различных художественных приёмов), и поэтому определить его бывает не просто. Кроме того, не следует ставить знак равенства между автором и героем-рассказчиком. </a:t>
            </a:r>
          </a:p>
          <a:p>
            <a:pPr marL="0" indent="0">
              <a:buNone/>
            </a:pPr>
            <a:r>
              <a:rPr lang="ru-RU" sz="3200" b="1" dirty="0">
                <a:latin typeface="Times New Roman" panose="02020603050405020304" pitchFamily="18" charset="0"/>
                <a:cs typeface="Times New Roman" panose="02020603050405020304" pitchFamily="18" charset="0"/>
              </a:rPr>
              <a:t>Позиции автора и героя-рассказчика могут не совпадать! </a:t>
            </a:r>
          </a:p>
        </p:txBody>
      </p:sp>
    </p:spTree>
    <p:extLst>
      <p:ext uri="{BB962C8B-B14F-4D97-AF65-F5344CB8AC3E}">
        <p14:creationId xmlns:p14="http://schemas.microsoft.com/office/powerpoint/2010/main" val="3618290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44809"/>
          </a:xfrm>
        </p:spPr>
        <p:txBody>
          <a:bodyPr>
            <a:normAutofit/>
          </a:bodyPr>
          <a:lstStyle/>
          <a:p>
            <a:r>
              <a:rPr lang="ru-RU" dirty="0">
                <a:latin typeface="Times New Roman" panose="02020603050405020304" pitchFamily="18" charset="0"/>
                <a:cs typeface="Times New Roman" panose="02020603050405020304" pitchFamily="18" charset="0"/>
              </a:rPr>
              <a:t>К 4-1 балл</a:t>
            </a:r>
          </a:p>
        </p:txBody>
      </p:sp>
      <p:sp>
        <p:nvSpPr>
          <p:cNvPr id="3" name="Объект 2"/>
          <p:cNvSpPr>
            <a:spLocks noGrp="1"/>
          </p:cNvSpPr>
          <p:nvPr>
            <p:ph idx="1"/>
          </p:nvPr>
        </p:nvSpPr>
        <p:spPr>
          <a:xfrm>
            <a:off x="838200" y="1009934"/>
            <a:ext cx="10515600" cy="5486400"/>
          </a:xfrm>
        </p:spPr>
        <p:txBody>
          <a:bodyPr>
            <a:normAutofit/>
          </a:bodyPr>
          <a:lstStyle/>
          <a:p>
            <a:pPr marL="0" indent="0">
              <a:buNone/>
            </a:pPr>
            <a:r>
              <a:rPr lang="ru-RU" dirty="0">
                <a:latin typeface="Times New Roman" panose="02020603050405020304" pitchFamily="18" charset="0"/>
                <a:cs typeface="Times New Roman" panose="02020603050405020304" pitchFamily="18" charset="0"/>
              </a:rPr>
              <a:t>После определения авторской позиции необходимо выразить своё отношение к мнению автора и </a:t>
            </a:r>
            <a:r>
              <a:rPr lang="ru-RU" b="1" dirty="0">
                <a:latin typeface="Times New Roman" panose="02020603050405020304" pitchFamily="18" charset="0"/>
                <a:cs typeface="Times New Roman" panose="02020603050405020304" pitchFamily="18" charset="0"/>
              </a:rPr>
              <a:t>обосновать свою точку зрения</a:t>
            </a:r>
            <a:r>
              <a:rPr lang="ru-RU" dirty="0">
                <a:latin typeface="Times New Roman" panose="02020603050405020304" pitchFamily="18" charset="0"/>
                <a:cs typeface="Times New Roman" panose="02020603050405020304" pitchFamily="18" charset="0"/>
              </a:rPr>
              <a:t>. В аргументации </a:t>
            </a:r>
            <a:r>
              <a:rPr lang="ru-RU" b="1" dirty="0">
                <a:latin typeface="Times New Roman" panose="02020603050405020304" pitchFamily="18" charset="0"/>
                <a:cs typeface="Times New Roman" panose="02020603050405020304" pitchFamily="18" charset="0"/>
              </a:rPr>
              <a:t>необязательно опираться на художественное произведение </a:t>
            </a:r>
            <a:r>
              <a:rPr lang="ru-RU" dirty="0">
                <a:latin typeface="Times New Roman" panose="02020603050405020304" pitchFamily="18" charset="0"/>
                <a:cs typeface="Times New Roman" panose="02020603050405020304" pitchFamily="18" charset="0"/>
              </a:rPr>
              <a:t>– это может быть обращение к историческим или научным фактам, к обобщённым наблюдениям или собственному жизненному опыту.</a:t>
            </a:r>
          </a:p>
          <a:p>
            <a:pPr marL="0" indent="0">
              <a:buNone/>
            </a:pPr>
            <a:r>
              <a:rPr lang="ru-RU" dirty="0">
                <a:latin typeface="Times New Roman" panose="02020603050405020304" pitchFamily="18" charset="0"/>
                <a:cs typeface="Times New Roman" panose="02020603050405020304" pitchFamily="18" charset="0"/>
              </a:rPr>
              <a:t>Сочинение по тексту Ю. Нагибина</a:t>
            </a:r>
          </a:p>
          <a:p>
            <a:pPr marL="0" indent="0">
              <a:buNone/>
            </a:pPr>
            <a:r>
              <a:rPr lang="ru-RU" i="1" dirty="0">
                <a:latin typeface="Times New Roman" panose="02020603050405020304" pitchFamily="18" charset="0"/>
                <a:cs typeface="Times New Roman" panose="02020603050405020304" pitchFamily="18" charset="0"/>
              </a:rPr>
              <a:t>Я разделяю позицию автора. Она близка моему мировоззрению, моему представлению о том, как должны жить люди. Мне было очень интересно читать про те события, которые описывает Ю. Нагибин в своём рассказе. Когда читаешь художественную книжку, то узнаешь даже больше, чем когда изучаешь историю на уроках или по учебнику. </a:t>
            </a:r>
          </a:p>
          <a:p>
            <a:pPr marL="0" indent="0">
              <a:buNone/>
            </a:pP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В отрывке присутствуют суждения, </a:t>
            </a:r>
            <a:r>
              <a:rPr lang="ru-RU" b="1" dirty="0">
                <a:latin typeface="Times New Roman" panose="02020603050405020304" pitchFamily="18" charset="0"/>
                <a:cs typeface="Times New Roman" panose="02020603050405020304" pitchFamily="18" charset="0"/>
              </a:rPr>
              <a:t>но</a:t>
            </a:r>
            <a:r>
              <a:rPr lang="ru-RU" dirty="0">
                <a:latin typeface="Times New Roman" panose="02020603050405020304" pitchFamily="18" charset="0"/>
                <a:cs typeface="Times New Roman" panose="02020603050405020304" pitchFamily="18" charset="0"/>
              </a:rPr>
              <a:t> они не выполняют функцию доводов, подкрепляющих правоту заявленного тезиса. </a:t>
            </a:r>
            <a:r>
              <a:rPr lang="ru-RU" b="1" dirty="0">
                <a:latin typeface="Times New Roman" panose="02020603050405020304" pitchFamily="18" charset="0"/>
                <a:cs typeface="Times New Roman" panose="02020603050405020304" pitchFamily="18" charset="0"/>
              </a:rPr>
              <a:t>Это очень распространённая ошибка</a:t>
            </a:r>
            <a:r>
              <a:rPr lang="ru-RU" dirty="0">
                <a:latin typeface="Times New Roman" panose="02020603050405020304" pitchFamily="18" charset="0"/>
                <a:cs typeface="Times New Roman" panose="02020603050405020304" pitchFamily="18" charset="0"/>
              </a:rPr>
              <a:t>, вызванная тем, что ученик не понимает до конца сформулированной проблемы и позиции автора по этой проблеме, поэтому свою задачу видит в том, чтобы </a:t>
            </a:r>
            <a:r>
              <a:rPr lang="ru-RU" b="1" dirty="0">
                <a:latin typeface="Times New Roman" panose="02020603050405020304" pitchFamily="18" charset="0"/>
                <a:cs typeface="Times New Roman" panose="02020603050405020304" pitchFamily="18" charset="0"/>
              </a:rPr>
              <a:t>заполнить отведённое для предполагаемого обоснования место какими-то фразами</a:t>
            </a:r>
            <a:r>
              <a:rPr lang="ru-RU" dirty="0">
                <a:latin typeface="Times New Roman" panose="02020603050405020304" pitchFamily="18" charset="0"/>
                <a:cs typeface="Times New Roman" panose="02020603050405020304" pitchFamily="18" charset="0"/>
              </a:rPr>
              <a:t>, в которых выражается либо отношение к автору, либо восприятие изображённых событий, либо даётся оценка персонажам, ситуациям. </a:t>
            </a:r>
          </a:p>
        </p:txBody>
      </p:sp>
    </p:spTree>
    <p:extLst>
      <p:ext uri="{BB962C8B-B14F-4D97-AF65-F5344CB8AC3E}">
        <p14:creationId xmlns:p14="http://schemas.microsoft.com/office/powerpoint/2010/main" val="2265402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13048"/>
          </a:xfrm>
        </p:spPr>
        <p:txBody>
          <a:bodyPr/>
          <a:lstStyle/>
          <a:p>
            <a:r>
              <a:rPr lang="ru-RU" dirty="0">
                <a:latin typeface="Times New Roman" panose="02020603050405020304" pitchFamily="18" charset="0"/>
                <a:cs typeface="Times New Roman" panose="02020603050405020304" pitchFamily="18" charset="0"/>
              </a:rPr>
              <a:t>К 4-1 балл</a:t>
            </a:r>
          </a:p>
        </p:txBody>
      </p:sp>
      <p:sp>
        <p:nvSpPr>
          <p:cNvPr id="3" name="Объект 2"/>
          <p:cNvSpPr>
            <a:spLocks noGrp="1"/>
          </p:cNvSpPr>
          <p:nvPr>
            <p:ph idx="1"/>
          </p:nvPr>
        </p:nvSpPr>
        <p:spPr>
          <a:xfrm>
            <a:off x="838200" y="1419367"/>
            <a:ext cx="10515600" cy="4757596"/>
          </a:xfrm>
        </p:spPr>
        <p:txBody>
          <a:bodyPr>
            <a:normAutofit fontScale="92500" lnSpcReduction="10000"/>
          </a:bodyPr>
          <a:lstStyle/>
          <a:p>
            <a:pPr marL="0" indent="0">
              <a:buNone/>
            </a:pPr>
            <a:endParaRPr lang="ru-RU" dirty="0"/>
          </a:p>
          <a:p>
            <a:pPr marL="0" indent="0">
              <a:buNone/>
            </a:pPr>
            <a:r>
              <a:rPr lang="ru-RU" sz="3200" dirty="0">
                <a:latin typeface="Times New Roman" panose="02020603050405020304" pitchFamily="18" charset="0"/>
                <a:cs typeface="Times New Roman" panose="02020603050405020304" pitchFamily="18" charset="0"/>
              </a:rPr>
              <a:t>В приведённых ниже работах экзаменуемые сформулировали своё мнение о проблеме, поставленной автором текста (согласившись или не согласившись с позицией автора), но не привели суждений, представляющих собой обоснование заявленной точки зрения. </a:t>
            </a:r>
          </a:p>
          <a:p>
            <a:pPr marL="0" indent="0">
              <a:buNone/>
            </a:pPr>
            <a:r>
              <a:rPr lang="ru-RU" sz="3200" i="1" dirty="0">
                <a:latin typeface="Times New Roman" panose="02020603050405020304" pitchFamily="18" charset="0"/>
                <a:cs typeface="Times New Roman" panose="02020603050405020304" pitchFamily="18" charset="0"/>
              </a:rPr>
              <a:t>Я считаю, что авторская позиция справедлива.</a:t>
            </a:r>
          </a:p>
          <a:p>
            <a:pPr marL="0" indent="0">
              <a:buNone/>
            </a:pPr>
            <a:r>
              <a:rPr lang="ru-RU" sz="3200" i="1" dirty="0">
                <a:latin typeface="Times New Roman" panose="02020603050405020304" pitchFamily="18" charset="0"/>
                <a:cs typeface="Times New Roman" panose="02020603050405020304" pitchFamily="18" charset="0"/>
              </a:rPr>
              <a:t>Я, как и большинство моих друзей и знакомых, воспитывался на книгах, и до сих пор много читаю. Я полностью согласен с автором.</a:t>
            </a:r>
          </a:p>
          <a:p>
            <a:endParaRPr lang="ru-RU" i="1" dirty="0"/>
          </a:p>
        </p:txBody>
      </p:sp>
    </p:spTree>
    <p:extLst>
      <p:ext uri="{BB962C8B-B14F-4D97-AF65-F5344CB8AC3E}">
        <p14:creationId xmlns:p14="http://schemas.microsoft.com/office/powerpoint/2010/main" val="2408429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7A3B9A0-5D01-BCD3-C60E-3F435988F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624" y="0"/>
            <a:ext cx="3424751" cy="6858000"/>
          </a:xfrm>
          <a:prstGeom prst="rect">
            <a:avLst/>
          </a:prstGeom>
        </p:spPr>
      </p:pic>
    </p:spTree>
    <p:extLst>
      <p:ext uri="{BB962C8B-B14F-4D97-AF65-F5344CB8AC3E}">
        <p14:creationId xmlns:p14="http://schemas.microsoft.com/office/powerpoint/2010/main" val="2890279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9479FEC-F7EA-520C-2EA1-464D59171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624" y="0"/>
            <a:ext cx="3424751" cy="6858000"/>
          </a:xfrm>
          <a:prstGeom prst="rect">
            <a:avLst/>
          </a:prstGeom>
        </p:spPr>
      </p:pic>
    </p:spTree>
    <p:extLst>
      <p:ext uri="{BB962C8B-B14F-4D97-AF65-F5344CB8AC3E}">
        <p14:creationId xmlns:p14="http://schemas.microsoft.com/office/powerpoint/2010/main" val="597856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B7EDE14-3A54-88A0-A390-7D579D731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624" y="0"/>
            <a:ext cx="3424751" cy="6858000"/>
          </a:xfrm>
          <a:prstGeom prst="rect">
            <a:avLst/>
          </a:prstGeom>
        </p:spPr>
      </p:pic>
    </p:spTree>
    <p:extLst>
      <p:ext uri="{BB962C8B-B14F-4D97-AF65-F5344CB8AC3E}">
        <p14:creationId xmlns:p14="http://schemas.microsoft.com/office/powerpoint/2010/main" val="782988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25FFCE40-0803-9FF9-2DCE-D9DC54848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624" y="0"/>
            <a:ext cx="3424751" cy="6858000"/>
          </a:xfrm>
          <a:prstGeom prst="rect">
            <a:avLst/>
          </a:prstGeom>
        </p:spPr>
      </p:pic>
    </p:spTree>
    <p:extLst>
      <p:ext uri="{BB962C8B-B14F-4D97-AF65-F5344CB8AC3E}">
        <p14:creationId xmlns:p14="http://schemas.microsoft.com/office/powerpoint/2010/main" val="3891010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603D1C0-FCF0-989B-1A76-D163E7BC3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3624" y="0"/>
            <a:ext cx="3424751" cy="6858000"/>
          </a:xfrm>
          <a:prstGeom prst="rect">
            <a:avLst/>
          </a:prstGeom>
        </p:spPr>
      </p:pic>
    </p:spTree>
    <p:extLst>
      <p:ext uri="{BB962C8B-B14F-4D97-AF65-F5344CB8AC3E}">
        <p14:creationId xmlns:p14="http://schemas.microsoft.com/office/powerpoint/2010/main" val="4087353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448644-DDF8-17F7-A5C6-09403D2777E4}"/>
              </a:ext>
            </a:extLst>
          </p:cNvPr>
          <p:cNvSpPr txBox="1"/>
          <p:nvPr/>
        </p:nvSpPr>
        <p:spPr>
          <a:xfrm>
            <a:off x="744071" y="744071"/>
            <a:ext cx="8406652" cy="4247317"/>
          </a:xfrm>
          <a:prstGeom prst="rect">
            <a:avLst/>
          </a:prstGeom>
          <a:noFill/>
        </p:spPr>
        <p:txBody>
          <a:bodyPr wrap="square">
            <a:spAutoFit/>
          </a:bodyPr>
          <a:lstStyle/>
          <a:p>
            <a:r>
              <a:rPr lang="ru-RU" sz="24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 ошибка – не приводить обоснование собственной позиции. </a:t>
            </a:r>
            <a:br>
              <a:rPr lang="ru-RU" sz="2400" b="1" kern="100" dirty="0">
                <a:effectLst/>
                <a:latin typeface="Calibri" panose="020F0502020204030204" pitchFamily="34" charset="0"/>
                <a:ea typeface="Calibri" panose="020F0502020204030204" pitchFamily="34" charset="0"/>
                <a:cs typeface="Times New Roman" panose="02020603050405020304" pitchFamily="18" charset="0"/>
              </a:rPr>
            </a:br>
            <a:br>
              <a:rPr lang="ru-RU" sz="2400" b="1" kern="100" dirty="0">
                <a:effectLst/>
                <a:latin typeface="Calibri" panose="020F0502020204030204" pitchFamily="34" charset="0"/>
                <a:ea typeface="Calibri" panose="020F0502020204030204" pitchFamily="34" charset="0"/>
                <a:cs typeface="Times New Roman" panose="02020603050405020304" pitchFamily="18" charset="0"/>
              </a:rPr>
            </a:b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Нужно не только выразить свою позицию, но и обосновать её. </a:t>
            </a:r>
            <a:b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Обратимся  к словарю. </a:t>
            </a: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r>
              <a:rPr lang="ru-RU" sz="1800" u="sng"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Обоснование – это приведение тех убедительных аргументов или доводов, в силу которых следует принять к.-л. утверждение или концепцию. </a:t>
            </a:r>
            <a:b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Поэтому пустые размышления по теме не подойдут.</a:t>
            </a:r>
            <a:b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b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Чем можно обосновать свою позицию?</a:t>
            </a:r>
            <a:b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В аргументации </a:t>
            </a:r>
            <a:r>
              <a:rPr lang="ru-RU" sz="1800" b="1" dirty="0">
                <a:solidFill>
                  <a:schemeClr val="tx1"/>
                </a:solidFill>
                <a:latin typeface="Times New Roman" panose="02020603050405020304" pitchFamily="18" charset="0"/>
                <a:cs typeface="Times New Roman" panose="02020603050405020304" pitchFamily="18" charset="0"/>
              </a:rPr>
              <a:t>необязательно опираться на художественное произведение </a:t>
            </a:r>
            <a:r>
              <a:rPr lang="ru-RU" sz="1800" dirty="0">
                <a:solidFill>
                  <a:schemeClr val="tx1"/>
                </a:solidFill>
                <a:latin typeface="Times New Roman" panose="02020603050405020304" pitchFamily="18" charset="0"/>
                <a:cs typeface="Times New Roman" panose="02020603050405020304" pitchFamily="18" charset="0"/>
              </a:rPr>
              <a:t>– это может быть обращение к историческим или научным фактам, к обобщённым наблюдениям или собственному жизненному опыту.</a:t>
            </a:r>
            <a:br>
              <a:rPr lang="ru-RU" sz="1800" dirty="0">
                <a:solidFill>
                  <a:schemeClr val="tx1"/>
                </a:solidFill>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9758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17514"/>
          </a:xfrm>
        </p:spPr>
        <p:txBody>
          <a:bodyPr>
            <a:noAutofit/>
          </a:bodyPr>
          <a:lstStyle/>
          <a:p>
            <a:r>
              <a:rPr lang="ru-RU" dirty="0">
                <a:latin typeface="Times New Roman" panose="02020603050405020304" pitchFamily="18" charset="0"/>
                <a:cs typeface="Times New Roman" panose="02020603050405020304" pitchFamily="18" charset="0"/>
              </a:rPr>
              <a:t>К 1-1балл</a:t>
            </a:r>
          </a:p>
        </p:txBody>
      </p:sp>
      <p:sp>
        <p:nvSpPr>
          <p:cNvPr id="3" name="Объект 2"/>
          <p:cNvSpPr>
            <a:spLocks noGrp="1"/>
          </p:cNvSpPr>
          <p:nvPr>
            <p:ph idx="1"/>
          </p:nvPr>
        </p:nvSpPr>
        <p:spPr>
          <a:xfrm>
            <a:off x="838200" y="1201003"/>
            <a:ext cx="10515600" cy="5254388"/>
          </a:xfrm>
        </p:spPr>
        <p:txBody>
          <a:bodyPr>
            <a:normAutofit lnSpcReduction="10000"/>
          </a:bodyPr>
          <a:lstStyle/>
          <a:p>
            <a:pPr marL="0" indent="0">
              <a:buNone/>
            </a:pPr>
            <a:endParaRPr lang="ru-RU" dirty="0"/>
          </a:p>
          <a:p>
            <a:pPr marL="0" indent="0">
              <a:buNone/>
            </a:pPr>
            <a:r>
              <a:rPr lang="ru-RU" sz="3200" dirty="0">
                <a:latin typeface="Times New Roman" panose="02020603050405020304" pitchFamily="18" charset="0"/>
                <a:cs typeface="Times New Roman" panose="02020603050405020304" pitchFamily="18" charset="0"/>
              </a:rPr>
              <a:t>Уже во вступлении участники допускают ошибку, связанную с неумением различать такие понятия, как </a:t>
            </a:r>
            <a:r>
              <a:rPr lang="ru-RU" sz="3200" b="1" dirty="0">
                <a:latin typeface="Times New Roman" panose="02020603050405020304" pitchFamily="18" charset="0"/>
                <a:cs typeface="Times New Roman" panose="02020603050405020304" pitchFamily="18" charset="0"/>
              </a:rPr>
              <a:t>тема и проблема</a:t>
            </a:r>
            <a:r>
              <a:rPr lang="ru-RU" sz="3200" dirty="0">
                <a:latin typeface="Times New Roman" panose="02020603050405020304" pitchFamily="18" charset="0"/>
                <a:cs typeface="Times New Roman" panose="02020603050405020304" pitchFamily="18" charset="0"/>
              </a:rPr>
              <a:t>. Напомним, что </a:t>
            </a:r>
            <a:r>
              <a:rPr lang="ru-RU" sz="3200" b="1" dirty="0">
                <a:latin typeface="Times New Roman" panose="02020603050405020304" pitchFamily="18" charset="0"/>
                <a:cs typeface="Times New Roman" panose="02020603050405020304" pitchFamily="18" charset="0"/>
              </a:rPr>
              <a:t>тема – это то, о чём текст </a:t>
            </a:r>
            <a:r>
              <a:rPr lang="ru-RU" sz="3200" dirty="0">
                <a:latin typeface="Times New Roman" panose="02020603050405020304" pitchFamily="18" charset="0"/>
                <a:cs typeface="Times New Roman" panose="02020603050405020304" pitchFamily="18" charset="0"/>
              </a:rPr>
              <a:t>(автор пишет о патриотизме), а </a:t>
            </a:r>
            <a:r>
              <a:rPr lang="ru-RU" sz="3200" b="1" dirty="0">
                <a:latin typeface="Times New Roman" panose="02020603050405020304" pitchFamily="18" charset="0"/>
                <a:cs typeface="Times New Roman" panose="02020603050405020304" pitchFamily="18" charset="0"/>
              </a:rPr>
              <a:t>проблема – это спорный вопрос, над которым размышляет автор</a:t>
            </a:r>
            <a:r>
              <a:rPr lang="ru-RU" sz="3200" dirty="0">
                <a:latin typeface="Times New Roman" panose="02020603050405020304" pitchFamily="18" charset="0"/>
                <a:cs typeface="Times New Roman" panose="02020603050405020304" pitchFamily="18" charset="0"/>
              </a:rPr>
              <a:t> (в чём заключается истинный патриотизм?). Тема не содержит спорного вопроса, она входит в формулировку проблемы, является её частью,  то есть  проблему нельзя сформулировать одним словом! </a:t>
            </a:r>
            <a:r>
              <a:rPr lang="ru-RU" sz="3200" i="1" dirty="0">
                <a:latin typeface="Times New Roman" panose="02020603050405020304" pitchFamily="18" charset="0"/>
                <a:cs typeface="Times New Roman" panose="02020603050405020304" pitchFamily="18" charset="0"/>
              </a:rPr>
              <a:t>Именно проблема определяет дальнейший ход рассуждения.</a:t>
            </a:r>
          </a:p>
        </p:txBody>
      </p:sp>
    </p:spTree>
    <p:extLst>
      <p:ext uri="{BB962C8B-B14F-4D97-AF65-F5344CB8AC3E}">
        <p14:creationId xmlns:p14="http://schemas.microsoft.com/office/powerpoint/2010/main" val="920891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4A15F4B-B915-FB46-172E-825964E2FF45}"/>
              </a:ext>
            </a:extLst>
          </p:cNvPr>
          <p:cNvPicPr>
            <a:picLocks noChangeAspect="1"/>
          </p:cNvPicPr>
          <p:nvPr/>
        </p:nvPicPr>
        <p:blipFill>
          <a:blip r:embed="rId2"/>
          <a:stretch>
            <a:fillRect/>
          </a:stretch>
        </p:blipFill>
        <p:spPr>
          <a:xfrm>
            <a:off x="0" y="779"/>
            <a:ext cx="10381129" cy="6606209"/>
          </a:xfrm>
          <a:prstGeom prst="rect">
            <a:avLst/>
          </a:prstGeom>
        </p:spPr>
      </p:pic>
    </p:spTree>
    <p:extLst>
      <p:ext uri="{BB962C8B-B14F-4D97-AF65-F5344CB8AC3E}">
        <p14:creationId xmlns:p14="http://schemas.microsoft.com/office/powerpoint/2010/main" val="4083444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F4AC2DD-626A-B15E-9585-70FFA2FF0363}"/>
              </a:ext>
            </a:extLst>
          </p:cNvPr>
          <p:cNvPicPr>
            <a:picLocks noChangeAspect="1"/>
          </p:cNvPicPr>
          <p:nvPr/>
        </p:nvPicPr>
        <p:blipFill>
          <a:blip r:embed="rId2"/>
          <a:stretch>
            <a:fillRect/>
          </a:stretch>
        </p:blipFill>
        <p:spPr>
          <a:xfrm>
            <a:off x="744069" y="323119"/>
            <a:ext cx="9923929" cy="6211762"/>
          </a:xfrm>
          <a:prstGeom prst="rect">
            <a:avLst/>
          </a:prstGeom>
        </p:spPr>
      </p:pic>
    </p:spTree>
    <p:extLst>
      <p:ext uri="{BB962C8B-B14F-4D97-AF65-F5344CB8AC3E}">
        <p14:creationId xmlns:p14="http://schemas.microsoft.com/office/powerpoint/2010/main" val="2507200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9AD1B43-0A00-D03C-CD74-62F50621B654}"/>
              </a:ext>
            </a:extLst>
          </p:cNvPr>
          <p:cNvPicPr>
            <a:picLocks noChangeAspect="1"/>
          </p:cNvPicPr>
          <p:nvPr/>
        </p:nvPicPr>
        <p:blipFill>
          <a:blip r:embed="rId2"/>
          <a:stretch>
            <a:fillRect/>
          </a:stretch>
        </p:blipFill>
        <p:spPr>
          <a:xfrm>
            <a:off x="406155" y="151581"/>
            <a:ext cx="10094259" cy="6148229"/>
          </a:xfrm>
          <a:prstGeom prst="rect">
            <a:avLst/>
          </a:prstGeom>
        </p:spPr>
      </p:pic>
    </p:spTree>
    <p:extLst>
      <p:ext uri="{BB962C8B-B14F-4D97-AF65-F5344CB8AC3E}">
        <p14:creationId xmlns:p14="http://schemas.microsoft.com/office/powerpoint/2010/main" val="3473157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440093"/>
          </a:xfrm>
        </p:spPr>
        <p:txBody>
          <a:bodyPr>
            <a:normAutofit fontScale="90000"/>
          </a:bodyPr>
          <a:lstStyle/>
          <a:p>
            <a:r>
              <a:rPr lang="ru-RU" dirty="0">
                <a:latin typeface="Times New Roman" panose="02020603050405020304" pitchFamily="18" charset="0"/>
                <a:cs typeface="Times New Roman" panose="02020603050405020304" pitchFamily="18" charset="0"/>
              </a:rPr>
              <a:t>Подведём итоги</a:t>
            </a:r>
          </a:p>
        </p:txBody>
      </p:sp>
      <p:sp>
        <p:nvSpPr>
          <p:cNvPr id="3" name="Объект 2"/>
          <p:cNvSpPr>
            <a:spLocks noGrp="1"/>
          </p:cNvSpPr>
          <p:nvPr>
            <p:ph idx="1"/>
          </p:nvPr>
        </p:nvSpPr>
        <p:spPr>
          <a:xfrm>
            <a:off x="838200" y="1337481"/>
            <a:ext cx="10515600" cy="4839482"/>
          </a:xfrm>
        </p:spPr>
        <p:txBody>
          <a:bodyPr>
            <a:noAutofit/>
          </a:bodyPr>
          <a:lstStyle/>
          <a:p>
            <a:pPr marL="0" indent="0">
              <a:buNone/>
            </a:pPr>
            <a:r>
              <a:rPr lang="ru-RU" sz="2400" dirty="0">
                <a:latin typeface="Times New Roman" panose="02020603050405020304" pitchFamily="18" charset="0"/>
                <a:cs typeface="Times New Roman" panose="02020603050405020304" pitchFamily="18" charset="0"/>
              </a:rPr>
              <a:t>Таким образом, при написании сочинения-рассуждения не смешивать понятия </a:t>
            </a:r>
            <a:r>
              <a:rPr lang="ru-RU" sz="2400" b="1" dirty="0">
                <a:latin typeface="Times New Roman" panose="02020603050405020304" pitchFamily="18" charset="0"/>
                <a:cs typeface="Times New Roman" panose="02020603050405020304" pitchFamily="18" charset="0"/>
              </a:rPr>
              <a:t>тема и проблема</a:t>
            </a:r>
            <a:r>
              <a:rPr lang="ru-RU" sz="2400" dirty="0">
                <a:latin typeface="Times New Roman" panose="02020603050405020304" pitchFamily="18" charset="0"/>
                <a:cs typeface="Times New Roman" panose="02020603050405020304" pitchFamily="18" charset="0"/>
              </a:rPr>
              <a:t>, не увлекаться пересказом и чрезмерным цитированием исходного текста, включать в него элементы </a:t>
            </a:r>
            <a:r>
              <a:rPr lang="ru-RU" sz="2400" b="1" dirty="0">
                <a:latin typeface="Times New Roman" panose="02020603050405020304" pitchFamily="18" charset="0"/>
                <a:cs typeface="Times New Roman" panose="02020603050405020304" pitchFamily="18" charset="0"/>
              </a:rPr>
              <a:t>анализа</a:t>
            </a:r>
            <a:r>
              <a:rPr lang="ru-RU" sz="2400" dirty="0">
                <a:latin typeface="Times New Roman" panose="02020603050405020304" pitchFamily="18" charset="0"/>
                <a:cs typeface="Times New Roman" panose="02020603050405020304" pitchFamily="18" charset="0"/>
              </a:rPr>
              <a:t>. Не допускать нарушения логики между формулировкой проблемы и примерами-иллюстрациями, быть </a:t>
            </a:r>
            <a:r>
              <a:rPr lang="ru-RU" sz="2400" b="1" dirty="0">
                <a:latin typeface="Times New Roman" panose="02020603050405020304" pitchFamily="18" charset="0"/>
                <a:cs typeface="Times New Roman" panose="02020603050405020304" pitchFamily="18" charset="0"/>
              </a:rPr>
              <a:t>самостоятельным</a:t>
            </a:r>
            <a:r>
              <a:rPr lang="ru-RU" sz="2400" dirty="0">
                <a:latin typeface="Times New Roman" panose="02020603050405020304" pitchFamily="18" charset="0"/>
                <a:cs typeface="Times New Roman" panose="02020603050405020304" pitchFamily="18" charset="0"/>
              </a:rPr>
              <a:t> при пояснении авторского текста.</a:t>
            </a:r>
          </a:p>
          <a:p>
            <a:pPr marL="0" indent="0">
              <a:buNone/>
            </a:pPr>
            <a:r>
              <a:rPr lang="ru-RU" sz="2400" dirty="0">
                <a:latin typeface="Times New Roman" panose="02020603050405020304" pitchFamily="18" charset="0"/>
                <a:cs typeface="Times New Roman" panose="02020603050405020304" pitchFamily="18" charset="0"/>
              </a:rPr>
              <a:t>Стараться понять истинную связь между примерами – </a:t>
            </a:r>
            <a:r>
              <a:rPr lang="ru-RU" sz="2400" b="1" dirty="0">
                <a:latin typeface="Times New Roman" panose="02020603050405020304" pitchFamily="18" charset="0"/>
                <a:cs typeface="Times New Roman" panose="02020603050405020304" pitchFamily="18" charset="0"/>
              </a:rPr>
              <a:t>не ограничиваться формальными формулировками, не забывать анализировать логическую связку</a:t>
            </a:r>
            <a:r>
              <a:rPr lang="ru-RU" sz="2400" dirty="0">
                <a:latin typeface="Times New Roman" panose="02020603050405020304" pitchFamily="18" charset="0"/>
                <a:cs typeface="Times New Roman" panose="02020603050405020304" pitchFamily="18" charset="0"/>
              </a:rPr>
              <a:t>. Помнить, что </a:t>
            </a:r>
            <a:r>
              <a:rPr lang="ru-RU" sz="2400" b="1" dirty="0">
                <a:latin typeface="Times New Roman" panose="02020603050405020304" pitchFamily="18" charset="0"/>
                <a:cs typeface="Times New Roman" panose="02020603050405020304" pitchFamily="18" charset="0"/>
              </a:rPr>
              <a:t>авторская позиция – это ответ на проблемный вопрос</a:t>
            </a:r>
            <a:r>
              <a:rPr lang="ru-RU" sz="2400" dirty="0">
                <a:latin typeface="Times New Roman" panose="02020603050405020304" pitchFamily="18" charset="0"/>
                <a:cs typeface="Times New Roman" panose="02020603050405020304" pitchFamily="18" charset="0"/>
              </a:rPr>
              <a:t>. Не путать проблему и авторскую позицию; ваша позиция должна быть сформулирована и убедительно обоснована.</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Внимательно читайте исходный текст, чтобы избежать фактических ошибок.</a:t>
            </a:r>
          </a:p>
        </p:txBody>
      </p:sp>
    </p:spTree>
    <p:extLst>
      <p:ext uri="{BB962C8B-B14F-4D97-AF65-F5344CB8AC3E}">
        <p14:creationId xmlns:p14="http://schemas.microsoft.com/office/powerpoint/2010/main" val="278286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53991"/>
          </a:xfrm>
        </p:spPr>
        <p:txBody>
          <a:bodyPr/>
          <a:lstStyle/>
          <a:p>
            <a:r>
              <a:rPr lang="ru-RU" dirty="0">
                <a:latin typeface="Times New Roman" panose="02020603050405020304" pitchFamily="18" charset="0"/>
                <a:cs typeface="Times New Roman" panose="02020603050405020304" pitchFamily="18" charset="0"/>
              </a:rPr>
              <a:t>К 1-1балл</a:t>
            </a:r>
          </a:p>
        </p:txBody>
      </p:sp>
      <p:sp>
        <p:nvSpPr>
          <p:cNvPr id="3" name="Объект 2"/>
          <p:cNvSpPr>
            <a:spLocks noGrp="1"/>
          </p:cNvSpPr>
          <p:nvPr>
            <p:ph idx="1"/>
          </p:nvPr>
        </p:nvSpPr>
        <p:spPr>
          <a:xfrm>
            <a:off x="838200" y="1119116"/>
            <a:ext cx="10515600" cy="5057847"/>
          </a:xfrm>
        </p:spPr>
        <p:txBody>
          <a:bodyPr>
            <a:normAutofit lnSpcReduction="10000"/>
          </a:bodyPr>
          <a:lstStyle/>
          <a:p>
            <a:pPr marL="0" indent="0">
              <a:buNone/>
            </a:pPr>
            <a:endParaRPr lang="ru-RU" dirty="0"/>
          </a:p>
          <a:p>
            <a:pPr marL="0" indent="0">
              <a:buNone/>
            </a:pPr>
            <a:r>
              <a:rPr lang="ru-RU" sz="3200" dirty="0">
                <a:latin typeface="Times New Roman" panose="02020603050405020304" pitchFamily="18" charset="0"/>
                <a:cs typeface="Times New Roman" panose="02020603050405020304" pitchFamily="18" charset="0"/>
              </a:rPr>
              <a:t>Как формулируется проблема? </a:t>
            </a:r>
            <a:r>
              <a:rPr lang="ru-RU" sz="3200" b="1" dirty="0">
                <a:latin typeface="Times New Roman" panose="02020603050405020304" pitchFamily="18" charset="0"/>
                <a:cs typeface="Times New Roman" panose="02020603050405020304" pitchFamily="18" charset="0"/>
              </a:rPr>
              <a:t>Первый способ</a:t>
            </a:r>
            <a:r>
              <a:rPr lang="ru-RU" sz="3200" dirty="0">
                <a:latin typeface="Times New Roman" panose="02020603050405020304" pitchFamily="18" charset="0"/>
                <a:cs typeface="Times New Roman" panose="02020603050405020304" pitchFamily="18" charset="0"/>
              </a:rPr>
              <a:t>– конструкция «проблема + существительное в родительном падеже»: </a:t>
            </a:r>
            <a:r>
              <a:rPr lang="ru-RU" sz="3200" i="1" dirty="0">
                <a:latin typeface="Times New Roman" panose="02020603050405020304" pitchFamily="18" charset="0"/>
                <a:cs typeface="Times New Roman" panose="02020603050405020304" pitchFamily="18" charset="0"/>
              </a:rPr>
              <a:t>проблема отношения к пожилым родителям, проблема влияния природы на человека, проблема поиска смысла жизни</a:t>
            </a:r>
            <a:r>
              <a:rPr lang="ru-RU" sz="3200" dirty="0">
                <a:latin typeface="Times New Roman" panose="02020603050405020304" pitchFamily="18" charset="0"/>
                <a:cs typeface="Times New Roman" panose="02020603050405020304" pitchFamily="18" charset="0"/>
              </a:rPr>
              <a:t>.  </a:t>
            </a:r>
            <a:r>
              <a:rPr lang="ru-RU" sz="3200" b="1" dirty="0">
                <a:latin typeface="Times New Roman" panose="02020603050405020304" pitchFamily="18" charset="0"/>
                <a:cs typeface="Times New Roman" panose="02020603050405020304" pitchFamily="18" charset="0"/>
              </a:rPr>
              <a:t>Но такой способ не универсален</a:t>
            </a:r>
            <a:r>
              <a:rPr lang="ru-RU" sz="3200" dirty="0">
                <a:latin typeface="Times New Roman" panose="02020603050405020304" pitchFamily="18" charset="0"/>
                <a:cs typeface="Times New Roman" panose="02020603050405020304" pitchFamily="18" charset="0"/>
              </a:rPr>
              <a:t>, так как не всегда сочетание «</a:t>
            </a:r>
            <a:r>
              <a:rPr lang="ru-RU" sz="3200" dirty="0" err="1">
                <a:latin typeface="Times New Roman" panose="02020603050405020304" pitchFamily="18" charset="0"/>
                <a:cs typeface="Times New Roman" panose="02020603050405020304" pitchFamily="18" charset="0"/>
              </a:rPr>
              <a:t>проблема+существительное</a:t>
            </a:r>
            <a:r>
              <a:rPr lang="ru-RU" sz="3200" dirty="0">
                <a:latin typeface="Times New Roman" panose="02020603050405020304" pitchFamily="18" charset="0"/>
                <a:cs typeface="Times New Roman" panose="02020603050405020304" pitchFamily="18" charset="0"/>
              </a:rPr>
              <a:t> в родительном падеже» в содержательном и стилистическом отношении корректно, например, </a:t>
            </a:r>
            <a:r>
              <a:rPr lang="ru-RU" sz="3200" i="1" dirty="0">
                <a:latin typeface="Times New Roman" panose="02020603050405020304" pitchFamily="18" charset="0"/>
                <a:cs typeface="Times New Roman" panose="02020603050405020304" pitchFamily="18" charset="0"/>
              </a:rPr>
              <a:t>проблема чести,  проблема смысла жизни,  проблема музыки, проблема любви</a:t>
            </a:r>
            <a:r>
              <a:rPr lang="ru-RU"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9469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Times New Roman" panose="02020603050405020304" pitchFamily="18" charset="0"/>
                <a:cs typeface="Times New Roman" panose="02020603050405020304" pitchFamily="18" charset="0"/>
              </a:rPr>
              <a:t>К 1-1 балл</a:t>
            </a:r>
          </a:p>
        </p:txBody>
      </p:sp>
      <p:sp>
        <p:nvSpPr>
          <p:cNvPr id="3" name="Объект 2"/>
          <p:cNvSpPr>
            <a:spLocks noGrp="1"/>
          </p:cNvSpPr>
          <p:nvPr>
            <p:ph idx="1"/>
          </p:nvPr>
        </p:nvSpPr>
        <p:spPr/>
        <p:txBody>
          <a:bodyPr>
            <a:normAutofit fontScale="92500"/>
          </a:bodyPr>
          <a:lstStyle/>
          <a:p>
            <a:pPr marL="0" indent="0">
              <a:buNone/>
            </a:pPr>
            <a:r>
              <a:rPr lang="ru-RU" sz="3200" b="1" dirty="0">
                <a:latin typeface="Times New Roman" panose="02020603050405020304" pitchFamily="18" charset="0"/>
                <a:cs typeface="Times New Roman" panose="02020603050405020304" pitchFamily="18" charset="0"/>
              </a:rPr>
              <a:t>Второй способ</a:t>
            </a:r>
            <a:r>
              <a:rPr lang="ru-RU" sz="3200" dirty="0">
                <a:latin typeface="Times New Roman" panose="02020603050405020304" pitchFamily="18" charset="0"/>
                <a:cs typeface="Times New Roman" panose="02020603050405020304" pitchFamily="18" charset="0"/>
              </a:rPr>
              <a:t>– формулирование  проблемы в форме вопроса (или цепочки вопросов): </a:t>
            </a:r>
            <a:r>
              <a:rPr lang="ru-RU" sz="3200" i="1" dirty="0">
                <a:latin typeface="Times New Roman" panose="02020603050405020304" pitchFamily="18" charset="0"/>
                <a:cs typeface="Times New Roman" panose="02020603050405020304" pitchFamily="18" charset="0"/>
              </a:rPr>
              <a:t>Можно ли человеку прожить без любви? Какую роль играет музыка в жизни человека? Почему важно беречь родной язык? </a:t>
            </a:r>
            <a:r>
              <a:rPr lang="ru-RU" sz="3200" dirty="0">
                <a:latin typeface="Times New Roman" panose="02020603050405020304" pitchFamily="18" charset="0"/>
                <a:cs typeface="Times New Roman" panose="02020603050405020304" pitchFamily="18" charset="0"/>
              </a:rPr>
              <a:t>При этом нужно избегать ошибок в речевом оформлении проблемы! Правильно будет: </a:t>
            </a:r>
            <a:r>
              <a:rPr lang="ru-RU" sz="3200" i="1" dirty="0">
                <a:latin typeface="Times New Roman" panose="02020603050405020304" pitchFamily="18" charset="0"/>
                <a:cs typeface="Times New Roman" panose="02020603050405020304" pitchFamily="18" charset="0"/>
              </a:rPr>
              <a:t>автор пишет, рассуждает о…, размышляет о… и над…</a:t>
            </a:r>
            <a:r>
              <a:rPr lang="ru-RU" sz="3200" dirty="0">
                <a:latin typeface="Times New Roman" panose="02020603050405020304" pitchFamily="18" charset="0"/>
                <a:cs typeface="Times New Roman" panose="02020603050405020304" pitchFamily="18" charset="0"/>
              </a:rPr>
              <a:t>, неверно– </a:t>
            </a:r>
            <a:r>
              <a:rPr lang="ru-RU" sz="3200" i="1" dirty="0">
                <a:latin typeface="Times New Roman" panose="02020603050405020304" pitchFamily="18" charset="0"/>
                <a:cs typeface="Times New Roman" panose="02020603050405020304" pitchFamily="18" charset="0"/>
              </a:rPr>
              <a:t>автор рассуждает над…</a:t>
            </a:r>
          </a:p>
          <a:p>
            <a:pPr marL="0" indent="0">
              <a:buNone/>
            </a:pPr>
            <a:endParaRPr lang="ru-RU" dirty="0"/>
          </a:p>
        </p:txBody>
      </p:sp>
    </p:spTree>
    <p:extLst>
      <p:ext uri="{BB962C8B-B14F-4D97-AF65-F5344CB8AC3E}">
        <p14:creationId xmlns:p14="http://schemas.microsoft.com/office/powerpoint/2010/main" val="11308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5941DE-315F-4D23-538D-44D2A41A0FB9}"/>
              </a:ext>
            </a:extLst>
          </p:cNvPr>
          <p:cNvSpPr txBox="1"/>
          <p:nvPr/>
        </p:nvSpPr>
        <p:spPr>
          <a:xfrm>
            <a:off x="475129" y="215153"/>
            <a:ext cx="8675594" cy="2031325"/>
          </a:xfrm>
          <a:prstGeom prst="rect">
            <a:avLst/>
          </a:prstGeom>
          <a:noFill/>
        </p:spPr>
        <p:txBody>
          <a:bodyPr wrap="square">
            <a:spAutoFit/>
          </a:bodyPr>
          <a:lstStyle/>
          <a:p>
            <a:r>
              <a:rPr kumimoji="0" lang="ru-RU" sz="1800" b="1" i="0" u="none" strike="noStrike" kern="1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Неумение формулировать проблему </a:t>
            </a:r>
            <a:br>
              <a:rPr kumimoji="0" lang="ru-RU" sz="1800" b="0" i="0" u="none" strike="noStrike" kern="100" cap="none" spc="0" normalizeH="0" baseline="0" noProof="0" dirty="0">
                <a:ln>
                  <a:noFill/>
                </a:ln>
                <a:solidFill>
                  <a:srgbClr val="5FCBEF"/>
                </a:solidFill>
                <a:effectLst/>
                <a:uLnTx/>
                <a:uFillTx/>
                <a:latin typeface="Calibri" panose="020F0502020204030204" pitchFamily="34" charset="0"/>
                <a:ea typeface="Calibri" panose="020F0502020204030204" pitchFamily="34" charset="0"/>
                <a:cs typeface="Times New Roman" panose="02020603050405020304" pitchFamily="18" charset="0"/>
              </a:rPr>
            </a:br>
            <a:br>
              <a:rPr kumimoji="0" lang="ru-RU" sz="1800" b="0" i="0" u="none" strike="noStrike" kern="100" cap="none" spc="0" normalizeH="0" baseline="0" noProof="0" dirty="0">
                <a:ln>
                  <a:noFill/>
                </a:ln>
                <a:solidFill>
                  <a:srgbClr val="5FCBEF"/>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j-cs"/>
              </a:rPr>
              <a:t>"В тексте выдвигается проблема о значимости культуры для человека".</a:t>
            </a:r>
            <a:b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j-cs"/>
              </a:rPr>
            </a:br>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j-cs"/>
              </a:rPr>
              <a:t> Намного лучше звучит:  "А какую роль культура играет в жизни человека?"  </a:t>
            </a:r>
          </a:p>
          <a:p>
            <a:endParaRPr lang="ru-RU" dirty="0">
              <a:solidFill>
                <a:srgbClr val="000000"/>
              </a:solidFill>
              <a:latin typeface="Times New Roman" panose="02020603050405020304" pitchFamily="18" charset="0"/>
              <a:ea typeface="Calibri" panose="020F0502020204030204" pitchFamily="34" charset="0"/>
              <a:cs typeface="+mj-cs"/>
            </a:endParaRPr>
          </a:p>
          <a:p>
            <a:r>
              <a:rPr kumimoji="0" lang="ru-RU"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j-cs"/>
              </a:rPr>
              <a:t>Поэтому я бы рекомендовала формулировать проблему именно вопросом. И соблюдать нормы русского языка при её формулировании</a:t>
            </a:r>
            <a:endParaRPr lang="ru-RU" dirty="0"/>
          </a:p>
        </p:txBody>
      </p:sp>
      <p:sp>
        <p:nvSpPr>
          <p:cNvPr id="5" name="TextBox 4">
            <a:extLst>
              <a:ext uri="{FF2B5EF4-FFF2-40B4-BE49-F238E27FC236}">
                <a16:creationId xmlns:a16="http://schemas.microsoft.com/office/drawing/2014/main" id="{8B43FE89-642C-C163-5783-90F9449C3286}"/>
              </a:ext>
            </a:extLst>
          </p:cNvPr>
          <p:cNvSpPr txBox="1"/>
          <p:nvPr/>
        </p:nvSpPr>
        <p:spPr>
          <a:xfrm>
            <a:off x="582706" y="2841812"/>
            <a:ext cx="8568017" cy="3549561"/>
          </a:xfrm>
          <a:prstGeom prst="rect">
            <a:avLst/>
          </a:prstGeom>
          <a:noFill/>
        </p:spPr>
        <p:txBody>
          <a:bodyPr wrap="square">
            <a:spAutoFit/>
          </a:bodyPr>
          <a:lstStyle/>
          <a:p>
            <a:pPr algn="just">
              <a:lnSpc>
                <a:spcPct val="107000"/>
              </a:lnSpc>
              <a:spcAft>
                <a:spcPts val="800"/>
              </a:spcAft>
            </a:pP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Неоправданное расширение проблемы </a:t>
            </a:r>
            <a:endParaRPr lang="ru-RU"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Как связаны человек и природа?  Может ли природа влиять на человека? Является ли природа важнейшим фактором нашего настроения? Именно проблемы влияния природы ставит автор. Здесь ученик обозначил 3 проблемы. За такое можно потерять баллы по критерию логики и правильного определения проблемы. </a:t>
            </a:r>
          </a:p>
          <a:p>
            <a:pPr algn="just">
              <a:lnSpc>
                <a:spcPct val="107000"/>
              </a:lnSpc>
              <a:spcAft>
                <a:spcPts val="800"/>
              </a:spcAft>
            </a:pPr>
            <a:r>
              <a:rPr lang="ru-RU"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Проблема – это вопрос, авторская позиция – ответ. </a:t>
            </a: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 каждый вопрос должен быть ответ. </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сочинение – 1 ответ </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 3 вопроса можно написать 3 сочинения.</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rgbClr val="000000"/>
                </a:solidFill>
                <a:effectLst/>
                <a:latin typeface="Times New Roman" panose="02020603050405020304" pitchFamily="18" charset="0"/>
                <a:ea typeface="Calibri" panose="020F0502020204030204" pitchFamily="34" charset="0"/>
              </a:rPr>
              <a:t> Не нужно расширять проблему, пишем четко одну формулировку</a:t>
            </a:r>
            <a:endParaRPr lang="ru-RU" dirty="0"/>
          </a:p>
        </p:txBody>
      </p:sp>
    </p:spTree>
    <p:extLst>
      <p:ext uri="{BB962C8B-B14F-4D97-AF65-F5344CB8AC3E}">
        <p14:creationId xmlns:p14="http://schemas.microsoft.com/office/powerpoint/2010/main" val="3585559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21979"/>
          </a:xfrm>
        </p:spPr>
        <p:txBody>
          <a:bodyPr>
            <a:normAutofit fontScale="90000"/>
          </a:bodyPr>
          <a:lstStyle/>
          <a:p>
            <a:r>
              <a:rPr lang="ru-RU" dirty="0">
                <a:latin typeface="Times New Roman" panose="02020603050405020304" pitchFamily="18" charset="0"/>
                <a:cs typeface="Times New Roman" panose="02020603050405020304" pitchFamily="18" charset="0"/>
              </a:rPr>
              <a:t>К 2-2 балла</a:t>
            </a:r>
          </a:p>
        </p:txBody>
      </p:sp>
      <p:sp>
        <p:nvSpPr>
          <p:cNvPr id="3" name="Объект 2"/>
          <p:cNvSpPr>
            <a:spLocks noGrp="1"/>
          </p:cNvSpPr>
          <p:nvPr>
            <p:ph idx="1"/>
          </p:nvPr>
        </p:nvSpPr>
        <p:spPr>
          <a:xfrm>
            <a:off x="838200" y="1132764"/>
            <a:ext cx="10515600" cy="5240740"/>
          </a:xfrm>
        </p:spPr>
        <p:txBody>
          <a:bodyPr>
            <a:normAutofit lnSpcReduction="10000"/>
          </a:bodyPr>
          <a:lstStyle/>
          <a:p>
            <a:pPr marL="0" indent="0">
              <a:buNone/>
            </a:pPr>
            <a:r>
              <a:rPr lang="ru-RU" sz="3200" dirty="0">
                <a:latin typeface="Times New Roman" panose="02020603050405020304" pitchFamily="18" charset="0"/>
                <a:cs typeface="Times New Roman" panose="02020603050405020304" pitchFamily="18" charset="0"/>
              </a:rPr>
              <a:t>После выявления и формулирования проблемы исходного текста  пишем </a:t>
            </a:r>
            <a:r>
              <a:rPr lang="ru-RU" sz="3200" b="1" dirty="0">
                <a:latin typeface="Times New Roman" panose="02020603050405020304" pitchFamily="18" charset="0"/>
                <a:cs typeface="Times New Roman" panose="02020603050405020304" pitchFamily="18" charset="0"/>
              </a:rPr>
              <a:t>комментарий</a:t>
            </a:r>
            <a:r>
              <a:rPr lang="ru-RU" sz="3200" dirty="0">
                <a:latin typeface="Times New Roman" panose="02020603050405020304" pitchFamily="18" charset="0"/>
                <a:cs typeface="Times New Roman" panose="02020603050405020304" pitchFamily="18" charset="0"/>
              </a:rPr>
              <a:t>. Это, пожалуй, самый сложный композиционный фрагмент сочинения. Напомним, что комментарий включает в себя </a:t>
            </a:r>
            <a:r>
              <a:rPr lang="ru-RU" sz="3200" b="1" dirty="0">
                <a:latin typeface="Times New Roman" panose="02020603050405020304" pitchFamily="18" charset="0"/>
                <a:cs typeface="Times New Roman" panose="02020603050405020304" pitchFamily="18" charset="0"/>
              </a:rPr>
              <a:t>два примера-иллюстрации </a:t>
            </a:r>
            <a:r>
              <a:rPr lang="ru-RU" sz="3200" dirty="0">
                <a:latin typeface="Times New Roman" panose="02020603050405020304" pitchFamily="18" charset="0"/>
                <a:cs typeface="Times New Roman" panose="02020603050405020304" pitchFamily="18" charset="0"/>
              </a:rPr>
              <a:t>из прочитанного текста и </a:t>
            </a:r>
            <a:r>
              <a:rPr lang="ru-RU" sz="3200" b="1" dirty="0">
                <a:latin typeface="Times New Roman" panose="02020603050405020304" pitchFamily="18" charset="0"/>
                <a:cs typeface="Times New Roman" panose="02020603050405020304" pitchFamily="18" charset="0"/>
              </a:rPr>
              <a:t>пояснение к каждому из них</a:t>
            </a:r>
            <a:r>
              <a:rPr lang="ru-RU" sz="3200" dirty="0">
                <a:latin typeface="Times New Roman" panose="02020603050405020304" pitchFamily="18" charset="0"/>
                <a:cs typeface="Times New Roman" panose="02020603050405020304" pitchFamily="18" charset="0"/>
              </a:rPr>
              <a:t>, указание на </a:t>
            </a:r>
            <a:r>
              <a:rPr lang="ru-RU" sz="3200" b="1" dirty="0">
                <a:latin typeface="Times New Roman" panose="02020603050405020304" pitchFamily="18" charset="0"/>
                <a:cs typeface="Times New Roman" panose="02020603050405020304" pitchFamily="18" charset="0"/>
              </a:rPr>
              <a:t>смысловую связь между ними и её анализ</a:t>
            </a:r>
            <a:r>
              <a:rPr lang="ru-RU" sz="3200" dirty="0">
                <a:latin typeface="Times New Roman" panose="02020603050405020304" pitchFamily="18" charset="0"/>
                <a:cs typeface="Times New Roman" panose="02020603050405020304" pitchFamily="18" charset="0"/>
              </a:rPr>
              <a:t>. Помните, что, обращаясь к авторскому тексту, не следует увлекаться его чрезмерным цитированием или ограничиваться простым пересказом – нужно анализировать текст, включая в него свою оценку фактов, событий, поведения  героев. </a:t>
            </a:r>
          </a:p>
        </p:txBody>
      </p:sp>
    </p:spTree>
    <p:extLst>
      <p:ext uri="{BB962C8B-B14F-4D97-AF65-F5344CB8AC3E}">
        <p14:creationId xmlns:p14="http://schemas.microsoft.com/office/powerpoint/2010/main" val="1909708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726696"/>
          </a:xfrm>
        </p:spPr>
        <p:txBody>
          <a:bodyPr>
            <a:normAutofit/>
          </a:bodyPr>
          <a:lstStyle/>
          <a:p>
            <a:r>
              <a:rPr lang="ru-RU" sz="4000" dirty="0">
                <a:latin typeface="Times New Roman" panose="02020603050405020304" pitchFamily="18" charset="0"/>
                <a:cs typeface="Times New Roman" panose="02020603050405020304" pitchFamily="18" charset="0"/>
              </a:rPr>
              <a:t>К 2-2 балла</a:t>
            </a:r>
          </a:p>
        </p:txBody>
      </p:sp>
      <p:sp>
        <p:nvSpPr>
          <p:cNvPr id="3" name="Объект 2"/>
          <p:cNvSpPr>
            <a:spLocks noGrp="1"/>
          </p:cNvSpPr>
          <p:nvPr>
            <p:ph idx="1"/>
          </p:nvPr>
        </p:nvSpPr>
        <p:spPr>
          <a:xfrm>
            <a:off x="838200" y="1091822"/>
            <a:ext cx="10515600" cy="5281682"/>
          </a:xfrm>
        </p:spPr>
        <p:txBody>
          <a:bodyPr>
            <a:normAutofit/>
          </a:bodyPr>
          <a:lstStyle/>
          <a:p>
            <a:pPr marL="0" indent="0">
              <a:buNone/>
            </a:pPr>
            <a:r>
              <a:rPr lang="ru-RU" dirty="0">
                <a:latin typeface="Times New Roman" panose="02020603050405020304" pitchFamily="18" charset="0"/>
                <a:cs typeface="Times New Roman" panose="02020603050405020304" pitchFamily="18" charset="0"/>
              </a:rPr>
              <a:t>К </a:t>
            </a:r>
            <a:r>
              <a:rPr lang="ru-RU" b="1" dirty="0">
                <a:latin typeface="Times New Roman" panose="02020603050405020304" pitchFamily="18" charset="0"/>
                <a:cs typeface="Times New Roman" panose="02020603050405020304" pitchFamily="18" charset="0"/>
              </a:rPr>
              <a:t>грубым</a:t>
            </a:r>
            <a:r>
              <a:rPr lang="ru-RU" dirty="0">
                <a:latin typeface="Times New Roman" panose="02020603050405020304" pitchFamily="18" charset="0"/>
                <a:cs typeface="Times New Roman" panose="02020603050405020304" pitchFamily="18" charset="0"/>
              </a:rPr>
              <a:t> ошибкам при комментировании проблемы исходного текста относятся следующие ошибки. </a:t>
            </a:r>
          </a:p>
          <a:p>
            <a:pPr marL="0" indent="0">
              <a:buNone/>
            </a:pP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Отсутствие комментария как самостоятельной смысловой части, он лишь намечен, но не реализован</a:t>
            </a:r>
            <a:r>
              <a:rPr lang="ru-RU" dirty="0">
                <a:latin typeface="Times New Roman" panose="02020603050405020304" pitchFamily="18" charset="0"/>
                <a:cs typeface="Times New Roman" panose="02020603050405020304" pitchFamily="18" charset="0"/>
              </a:rPr>
              <a:t>. Например: «</a:t>
            </a:r>
            <a:r>
              <a:rPr lang="ru-RU" i="1" dirty="0">
                <a:latin typeface="Times New Roman" panose="02020603050405020304" pitchFamily="18" charset="0"/>
                <a:cs typeface="Times New Roman" panose="02020603050405020304" pitchFamily="18" charset="0"/>
              </a:rPr>
              <a:t>Человек живет в обществе, которое, несомненно, оказывает влияние на чувства, мысли, сознание. Как жить в таком обществе, чтобы оно не подавляло и не тяготило тебя? Ответ на этот вопрос нам даёт Н. Татаринцев в своем тексте</a:t>
            </a:r>
            <a:r>
              <a:rPr lang="ru-RU" dirty="0">
                <a:latin typeface="Times New Roman" panose="02020603050405020304" pitchFamily="18" charset="0"/>
                <a:cs typeface="Times New Roman" panose="02020603050405020304" pitchFamily="18" charset="0"/>
              </a:rPr>
              <a:t>». Здесь формулируется проблема, задаётся вопрос, обозначающий остроту проблемы, делается переход к исходному тексту. </a:t>
            </a:r>
            <a:r>
              <a:rPr lang="ru-RU" b="1" dirty="0">
                <a:latin typeface="Times New Roman" panose="02020603050405020304" pitchFamily="18" charset="0"/>
                <a:cs typeface="Times New Roman" panose="02020603050405020304" pitchFamily="18" charset="0"/>
              </a:rPr>
              <a:t>Но комментария нет</a:t>
            </a:r>
            <a:r>
              <a:rPr lang="ru-RU" dirty="0">
                <a:latin typeface="Times New Roman" panose="02020603050405020304" pitchFamily="18" charset="0"/>
                <a:cs typeface="Times New Roman" panose="02020603050405020304" pitchFamily="18" charset="0"/>
              </a:rPr>
              <a:t>. </a:t>
            </a:r>
          </a:p>
          <a:p>
            <a:pPr marL="0" indent="0">
              <a:buNone/>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929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62923"/>
          </a:xfrm>
        </p:spPr>
        <p:txBody>
          <a:bodyPr>
            <a:normAutofit fontScale="90000"/>
          </a:bodyPr>
          <a:lstStyle/>
          <a:p>
            <a:r>
              <a:rPr lang="ru-RU" dirty="0">
                <a:latin typeface="Times New Roman" panose="02020603050405020304" pitchFamily="18" charset="0"/>
                <a:cs typeface="Times New Roman" panose="02020603050405020304" pitchFamily="18" charset="0"/>
              </a:rPr>
              <a:t>К 2-2 балла</a:t>
            </a:r>
          </a:p>
        </p:txBody>
      </p:sp>
      <p:sp>
        <p:nvSpPr>
          <p:cNvPr id="3" name="Объект 2"/>
          <p:cNvSpPr>
            <a:spLocks noGrp="1"/>
          </p:cNvSpPr>
          <p:nvPr>
            <p:ph idx="1"/>
          </p:nvPr>
        </p:nvSpPr>
        <p:spPr>
          <a:xfrm>
            <a:off x="655093" y="1187355"/>
            <a:ext cx="10931856" cy="5281684"/>
          </a:xfrm>
        </p:spPr>
        <p:txBody>
          <a:bodyPr/>
          <a:lstStyle/>
          <a:p>
            <a:pPr marL="0" indent="0">
              <a:buNone/>
            </a:pPr>
            <a:r>
              <a:rPr lang="ru-RU" dirty="0">
                <a:latin typeface="Times New Roman" panose="02020603050405020304" pitchFamily="18" charset="0"/>
                <a:cs typeface="Times New Roman" panose="02020603050405020304" pitchFamily="18" charset="0"/>
              </a:rPr>
              <a:t>Ещё одна грубая ошибка. </a:t>
            </a:r>
            <a:r>
              <a:rPr lang="ru-RU" b="1" dirty="0">
                <a:latin typeface="Times New Roman" panose="02020603050405020304" pitchFamily="18" charset="0"/>
                <a:cs typeface="Times New Roman" panose="02020603050405020304" pitchFamily="18" charset="0"/>
              </a:rPr>
              <a:t>Неосознанное отступление от темы</a:t>
            </a:r>
            <a:r>
              <a:rPr lang="ru-RU" dirty="0">
                <a:latin typeface="Times New Roman" panose="02020603050405020304" pitchFamily="18" charset="0"/>
                <a:cs typeface="Times New Roman" panose="02020603050405020304" pitchFamily="18" charset="0"/>
              </a:rPr>
              <a:t>. Ученик пишет не о том, о чём говорится в тексте, а о том, о чём он может написать.  Вот пример такого искажения: «</a:t>
            </a:r>
            <a:r>
              <a:rPr lang="ru-RU" i="1" dirty="0">
                <a:latin typeface="Times New Roman" panose="02020603050405020304" pitchFamily="18" charset="0"/>
                <a:cs typeface="Times New Roman" panose="02020603050405020304" pitchFamily="18" charset="0"/>
              </a:rPr>
              <a:t>Автор текста, И. Новиков, рассуждает о таком времени, когда вокруг всё серо и тускло </a:t>
            </a:r>
            <a:r>
              <a:rPr lang="ru-RU" dirty="0">
                <a:latin typeface="Times New Roman" panose="02020603050405020304" pitchFamily="18" charset="0"/>
                <a:cs typeface="Times New Roman" panose="02020603050405020304" pitchFamily="18" charset="0"/>
              </a:rPr>
              <a:t>(приводятся цитаты из исходного текста, описывающие осень)</a:t>
            </a:r>
            <a:r>
              <a:rPr lang="ru-RU" i="1" dirty="0">
                <a:latin typeface="Times New Roman" panose="02020603050405020304" pitchFamily="18" charset="0"/>
                <a:cs typeface="Times New Roman" panose="02020603050405020304" pitchFamily="18" charset="0"/>
              </a:rPr>
              <a:t>. Да, действительно, осень – это такая пора, когда хочется посидеть дома возле семейного очага, в общем, в тёплом, уютном местечке. И волей-неволей на тебя находят воспоминания об уже прожитых годах. Для кого-то это мучительное время. Особенно для женщин. У них начинаются депрессии, с которыми они порою не могут справиться самостоятельно... А для кого-то, например, для меня, это время для творческих поисков...»</a:t>
            </a:r>
          </a:p>
        </p:txBody>
      </p:sp>
    </p:spTree>
    <p:extLst>
      <p:ext uri="{BB962C8B-B14F-4D97-AF65-F5344CB8AC3E}">
        <p14:creationId xmlns:p14="http://schemas.microsoft.com/office/powerpoint/2010/main" val="3937345306"/>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638</TotalTime>
  <Words>2036</Words>
  <Application>Microsoft Office PowerPoint</Application>
  <PresentationFormat>Широкоэкранный</PresentationFormat>
  <Paragraphs>88</Paragraphs>
  <Slides>33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Times New Roman</vt:lpstr>
      <vt:lpstr>Trebuchet MS</vt:lpstr>
      <vt:lpstr>Wingdings 3</vt:lpstr>
      <vt:lpstr>Аспект</vt:lpstr>
      <vt:lpstr>«Типичные ошибки в сочинении »     (К1-К4). Рекомендации по их исправлению».</vt:lpstr>
      <vt:lpstr>Формулировка задания с развёрнутым ответом: </vt:lpstr>
      <vt:lpstr>К 1-1балл</vt:lpstr>
      <vt:lpstr>К 1-1балл</vt:lpstr>
      <vt:lpstr>К 1-1 балл</vt:lpstr>
      <vt:lpstr>Презентация PowerPoint</vt:lpstr>
      <vt:lpstr>К 2-2 балла</vt:lpstr>
      <vt:lpstr>К 2-2 балла</vt:lpstr>
      <vt:lpstr>К 2-2 балла</vt:lpstr>
      <vt:lpstr>К 2-2 балла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К 3- 1 балл</vt:lpstr>
      <vt:lpstr>К 3-1 балл</vt:lpstr>
      <vt:lpstr>К 4-1 балл</vt:lpstr>
      <vt:lpstr>К 4-1 балл</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Подведём итоги</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Типичные ошибки при написании сочинения-рассуждения на ЕГЭ по русскому языку (задание 27)</dc:title>
  <dc:creator>USER3</dc:creator>
  <cp:lastModifiedBy>Admin</cp:lastModifiedBy>
  <cp:revision>25</cp:revision>
  <dcterms:created xsi:type="dcterms:W3CDTF">2022-04-10T09:48:14Z</dcterms:created>
  <dcterms:modified xsi:type="dcterms:W3CDTF">2024-04-10T17:07:57Z</dcterms:modified>
</cp:coreProperties>
</file>