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3" r:id="rId13"/>
    <p:sldId id="268" r:id="rId14"/>
    <p:sldId id="272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582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63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5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35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69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69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3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40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12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61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32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FB3CF1C-1D15-432C-A874-B7475D169A4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B4DE8AA-84F1-4D28-9C8B-2565E4115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7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48091"/>
          </a:xfrm>
        </p:spPr>
        <p:txBody>
          <a:bodyPr>
            <a:normAutofit/>
          </a:bodyPr>
          <a:lstStyle/>
          <a:p>
            <a:r>
              <a:rPr lang="ru-RU" dirty="0"/>
              <a:t>«Особенности подготовки к ГИА  по обществознанию: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методика </a:t>
            </a:r>
            <a:r>
              <a:rPr lang="ru-RU" dirty="0"/>
              <a:t>работы с заданием №25».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07627"/>
            <a:ext cx="10515600" cy="15693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dirty="0" smtClean="0"/>
              <a:t>Автор: Воропаев Антон Юрьевич</a:t>
            </a:r>
          </a:p>
          <a:p>
            <a:pPr marL="0" indent="0" algn="r">
              <a:buNone/>
            </a:pPr>
            <a:r>
              <a:rPr lang="ru-RU" dirty="0" smtClean="0"/>
              <a:t>Учитель истории и обществознания</a:t>
            </a:r>
          </a:p>
          <a:p>
            <a:pPr marL="0" indent="0" algn="r">
              <a:buNone/>
            </a:pPr>
            <a:r>
              <a:rPr lang="ru-RU" dirty="0" smtClean="0"/>
              <a:t>МАОУ СОШ № 2 </a:t>
            </a:r>
            <a:r>
              <a:rPr lang="ru-RU" dirty="0" err="1" smtClean="0"/>
              <a:t>п.Новоорск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7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ОТВЕТ НА ВТОРОЙ ВОПРОС ЗАДАНИЯ </a:t>
            </a:r>
            <a:r>
              <a:rPr lang="ru-RU" b="1" i="1" dirty="0" smtClean="0"/>
              <a:t>№25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43" y="1389414"/>
            <a:ext cx="10972800" cy="4350614"/>
          </a:xfrm>
        </p:spPr>
        <p:txBody>
          <a:bodyPr>
            <a:normAutofit fontScale="92500" lnSpcReduction="20000"/>
          </a:bodyPr>
          <a:lstStyle/>
          <a:p>
            <a:r>
              <a:rPr lang="ru-RU" sz="2600" i="1" dirty="0" smtClean="0"/>
              <a:t>2)Каковы </a:t>
            </a:r>
            <a:r>
              <a:rPr lang="ru-RU" sz="2600" i="1" dirty="0"/>
              <a:t>основные обязанности работника? (Назовите любые три обязанности работника в соответствии с Трудовым кодексом РФ.)</a:t>
            </a:r>
            <a:endParaRPr lang="ru-RU" sz="2600" dirty="0"/>
          </a:p>
          <a:p>
            <a:pPr marL="0" indent="0">
              <a:buNone/>
            </a:pPr>
            <a:r>
              <a:rPr lang="ru-RU" sz="2600" i="1" dirty="0"/>
              <a:t>В этой части задания, мы просто перечисляем обязанности работника:</a:t>
            </a:r>
            <a:endParaRPr lang="ru-RU" sz="2600" dirty="0"/>
          </a:p>
          <a:p>
            <a:r>
              <a:rPr lang="ru-RU" sz="2600" i="1" dirty="0">
                <a:solidFill>
                  <a:srgbClr val="FF0000"/>
                </a:solidFill>
              </a:rPr>
              <a:t>ПРИМЕРНЫЙ ОТВЕТ: </a:t>
            </a:r>
            <a:endParaRPr lang="ru-RU" sz="26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/>
              <a:t>выполнение норм труда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/>
              <a:t>бережно относиться к имуществу работодателя; </a:t>
            </a:r>
            <a:endParaRPr lang="ru-RU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/>
              <a:t>соблюдение правил внутреннего трудового распорядка; </a:t>
            </a:r>
            <a:endParaRPr lang="ru-RU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/>
              <a:t>соблюдать </a:t>
            </a:r>
            <a:r>
              <a:rPr lang="ru-RU" sz="2600" i="1" dirty="0"/>
              <a:t>трудовую дисциплину;</a:t>
            </a:r>
            <a:endParaRPr lang="ru-RU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/>
              <a:t>добросовестное </a:t>
            </a:r>
            <a:r>
              <a:rPr lang="ru-RU" sz="2600" i="1" dirty="0"/>
              <a:t>исполнение трудовых обязанностей; </a:t>
            </a:r>
            <a:endParaRPr lang="ru-RU" sz="2600" dirty="0"/>
          </a:p>
          <a:p>
            <a:pPr marL="0" indent="0">
              <a:buNone/>
            </a:pPr>
            <a:r>
              <a:rPr lang="ru-RU" sz="2600" i="1" dirty="0" smtClean="0">
                <a:solidFill>
                  <a:srgbClr val="FF0000"/>
                </a:solidFill>
              </a:rPr>
              <a:t>(</a:t>
            </a:r>
            <a:r>
              <a:rPr lang="ru-RU" sz="2600" i="1" dirty="0">
                <a:solidFill>
                  <a:srgbClr val="FF0000"/>
                </a:solidFill>
              </a:rPr>
              <a:t>Называем любые три).</a:t>
            </a:r>
            <a:endParaRPr lang="ru-RU" sz="26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29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ОТВЕТ НА ТРЕТИЙ ВОПРОС ЗАДАНИЯ </a:t>
            </a:r>
            <a:r>
              <a:rPr lang="ru-RU" b="1" i="1" dirty="0" smtClean="0"/>
              <a:t>25</a:t>
            </a:r>
            <a:br>
              <a:rPr lang="ru-RU" b="1" i="1" dirty="0" smtClean="0"/>
            </a:br>
            <a:r>
              <a:rPr lang="ru-RU" b="1" i="1" dirty="0" smtClean="0"/>
              <a:t>(ПРИМЕРЫ)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8774" y="1341912"/>
            <a:ext cx="10438410" cy="477388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sz="2400" i="1" dirty="0"/>
              <a:t>Иван производит 100 элементов ручного водяного насоса с целью обеспечить работодателя необходимым количеством готовых изделий; </a:t>
            </a:r>
            <a:r>
              <a:rPr lang="ru-RU" sz="2400" i="1" dirty="0">
                <a:solidFill>
                  <a:srgbClr val="FF0000"/>
                </a:solidFill>
              </a:rPr>
              <a:t>(выполнение норм труда) </a:t>
            </a:r>
            <a:r>
              <a:rPr lang="ru-RU" sz="2400" i="1" dirty="0"/>
              <a:t>– </a:t>
            </a:r>
            <a:r>
              <a:rPr lang="ru-RU" sz="2400" b="1" i="1" dirty="0"/>
              <a:t>обязательный элемент прописать в скобках какую обязанность (функцию) мы иллюстрируем в </a:t>
            </a:r>
            <a:r>
              <a:rPr lang="ru-RU" sz="2400" b="1" i="1" dirty="0" smtClean="0"/>
              <a:t>примере!</a:t>
            </a:r>
            <a:endParaRPr lang="ru-RU" sz="2400" b="1" dirty="0"/>
          </a:p>
          <a:p>
            <a:pPr>
              <a:buFont typeface="Wingdings" pitchFamily="2" charset="2"/>
              <a:buChar char="q"/>
            </a:pPr>
            <a:r>
              <a:rPr lang="ru-RU" sz="2400" i="1" dirty="0"/>
              <a:t>Иванов Иван после перед началом смены проверяет на исправность токарный станок, чтобы продлить его срок службы. </a:t>
            </a:r>
            <a:r>
              <a:rPr lang="ru-RU" sz="2400" i="1" dirty="0">
                <a:solidFill>
                  <a:srgbClr val="FF0000"/>
                </a:solidFill>
              </a:rPr>
              <a:t>(бережно относится к имуществу работодателя)</a:t>
            </a:r>
            <a:endParaRPr lang="ru-RU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400" i="1" dirty="0"/>
              <a:t>Учитель Анастасия Георгиевна приходит на рабочее место за 25 минут до начала учебного процесса с целью своевременно приступить к исполнению служебных обязанностей. </a:t>
            </a:r>
            <a:r>
              <a:rPr lang="ru-RU" sz="2400" i="1" dirty="0">
                <a:solidFill>
                  <a:srgbClr val="FF0000"/>
                </a:solidFill>
              </a:rPr>
              <a:t>(соблюдение правил внутреннего трудового распорядка)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b="1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b="1" i="1" dirty="0" smtClean="0"/>
              <a:t>ВАЖНО</a:t>
            </a:r>
            <a:r>
              <a:rPr lang="ru-RU" b="1" i="1" dirty="0"/>
              <a:t>: ОТВЕЧАЯ НА ДАННЫЙ ВОПРОС, ВАЖНО ПОМНИТЬ, ЧТО В ПРИМЕРАХ ДОЛЖНЫ БЫТЬ ИСПОЛЬЗОВАНЫ ОБЩЕСТВЕННЫЕ ИНСТИТУТЫ, ЯВЛЕНИЯ ИЛИ ПРОЦЕССЫ, НАЗВАННЫЕ В ПРЕДЫДУЩЕМ ВОПРОСЕ.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61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7068" y="0"/>
            <a:ext cx="7729728" cy="1188720"/>
          </a:xfrm>
        </p:spPr>
        <p:txBody>
          <a:bodyPr/>
          <a:lstStyle/>
          <a:p>
            <a:r>
              <a:rPr lang="ru-RU" b="1" i="1" dirty="0"/>
              <a:t>ОТВЕТ НА ТРЕТИЙ ВОПРОС ЗАДАНИЯ 25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137" y="1519312"/>
            <a:ext cx="11162805" cy="422071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sz="3400" dirty="0"/>
              <a:t>Если вы будете тщательно подходить к отбору фактов, конечно, никто не </a:t>
            </a:r>
            <a:r>
              <a:rPr lang="ru-RU" sz="3400" dirty="0" smtClean="0"/>
              <a:t>снизит балл</a:t>
            </a:r>
            <a:r>
              <a:rPr lang="ru-RU" sz="3400" dirty="0"/>
              <a:t>. </a:t>
            </a:r>
            <a:r>
              <a:rPr lang="ru-RU" sz="3400" dirty="0" smtClean="0"/>
              <a:t>Рекомендуется опираться </a:t>
            </a:r>
            <a:r>
              <a:rPr lang="ru-RU" sz="3400" dirty="0"/>
              <a:t>на теоретические положения, внимательно смотрите новости, больше </a:t>
            </a:r>
            <a:r>
              <a:rPr lang="ru-RU" sz="3400" dirty="0" smtClean="0"/>
              <a:t>читать, </a:t>
            </a:r>
            <a:r>
              <a:rPr lang="ru-RU" sz="3400" dirty="0"/>
              <a:t>развивайте критическое мышление — это основа для получения высокого </a:t>
            </a:r>
            <a:r>
              <a:rPr lang="ru-RU" sz="3400" dirty="0" smtClean="0"/>
              <a:t>балла.</a:t>
            </a:r>
          </a:p>
          <a:p>
            <a:r>
              <a:rPr lang="ru-RU" sz="3400" b="1" dirty="0"/>
              <a:t>Типичные ошибки в задании 25</a:t>
            </a:r>
          </a:p>
          <a:p>
            <a:r>
              <a:rPr lang="ru-RU" sz="3400" dirty="0"/>
              <a:t>Отдельные слова и словосочетания. Засчитываются только обоснование и развёрнутые примеры, сформулированные как распространённые предложения.</a:t>
            </a:r>
            <a:br>
              <a:rPr lang="ru-RU" sz="3400" dirty="0"/>
            </a:br>
            <a:r>
              <a:rPr lang="ru-RU" sz="3400" dirty="0"/>
              <a:t>‍</a:t>
            </a:r>
          </a:p>
          <a:p>
            <a:r>
              <a:rPr lang="ru-RU" sz="3400" dirty="0"/>
              <a:t>Дополнительные элементы ответа, содержащие неточности и ошибки, искажающие смысл ответа — при оценивании проверяющий должен снизить за это балл.</a:t>
            </a:r>
            <a:br>
              <a:rPr lang="ru-RU" sz="3400" dirty="0"/>
            </a:br>
            <a:r>
              <a:rPr lang="ru-RU" sz="3400" dirty="0"/>
              <a:t>‍</a:t>
            </a:r>
          </a:p>
          <a:p>
            <a:r>
              <a:rPr lang="ru-RU" sz="3400" dirty="0"/>
              <a:t>Однотипные примеры засчитываются как один, тем самым будет снижен балл за задание.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27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311549"/>
            <a:ext cx="7729728" cy="1188720"/>
          </a:xfrm>
        </p:spPr>
        <p:txBody>
          <a:bodyPr/>
          <a:lstStyle/>
          <a:p>
            <a:r>
              <a:rPr lang="ru-RU" b="1" dirty="0"/>
              <a:t>Оценивание 25 задания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392" y="1840675"/>
            <a:ext cx="10949050" cy="485700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25 номер проверяется по отдельным элементам:</a:t>
            </a:r>
          </a:p>
          <a:p>
            <a:r>
              <a:rPr lang="ru-RU" dirty="0"/>
              <a:t>Обоснование - 2 балла.</a:t>
            </a:r>
          </a:p>
          <a:p>
            <a:r>
              <a:rPr lang="ru-RU" dirty="0"/>
              <a:t>Если обоснование содержит неточности или оно не полностью раскрывает причинно-следственные и (или) функциональные связи объектов/процессов, ставится 1 балл.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У экспертов нет критериев от разработчиков ЕГЭ при проверке этого номера. Следовательно, нет четких критериев по тому, когда ставить 2 балла за обоснование, а когда 1. Поэтому обязательно пишите подробно, чтобы раскрыть наиболее полно обоснование!</a:t>
            </a:r>
          </a:p>
          <a:p>
            <a:r>
              <a:rPr lang="ru-RU" dirty="0"/>
              <a:t>Ответ на 2 вопрос - 1 балл.</a:t>
            </a:r>
          </a:p>
          <a:p>
            <a:pPr marL="0" indent="0">
              <a:buNone/>
            </a:pPr>
            <a:r>
              <a:rPr lang="ru-RU" dirty="0"/>
              <a:t>Балл ставится только при указании необходимого количества требуемых объектов при отсутствии неверных позиций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0000"/>
                </a:solidFill>
              </a:rPr>
              <a:t>(За лишний неправильный ответ выставляется – 0 баллов.)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Примеры - 3 балла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Каждый пример оценивается отдельно. </a:t>
            </a:r>
            <a:r>
              <a:rPr lang="ru-RU" dirty="0">
                <a:solidFill>
                  <a:srgbClr val="FF0000"/>
                </a:solidFill>
              </a:rPr>
              <a:t>Если вы написали больше 3х примеров, но в лишнем примере есть ошибки/неточности, то ставится 1 балл. Поэтому лишнее не пишите</a:t>
            </a:r>
            <a:r>
              <a:rPr lang="ru-RU" dirty="0" smtClean="0">
                <a:solidFill>
                  <a:srgbClr val="FF0000"/>
                </a:solidFill>
              </a:rPr>
              <a:t>! ИЛИ указали однотипные примеры они засчитываются как один пример.</a:t>
            </a:r>
          </a:p>
          <a:p>
            <a:pPr marL="0" indent="0" algn="ctr">
              <a:buNone/>
            </a:pPr>
            <a:r>
              <a:rPr lang="ru-RU" i="1" u="sng" dirty="0" smtClean="0"/>
              <a:t>Если </a:t>
            </a:r>
            <a:r>
              <a:rPr lang="ru-RU" i="1" u="sng" dirty="0"/>
              <a:t>вы не написали, например, обоснование, то ваш ответ все равно будет оцениваться. Здесь нет критериев обнулять задание, если отсутствует какой-либо элемент.</a:t>
            </a:r>
            <a:endParaRPr lang="ru-RU" i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75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ОТВЕТ НА ТРЕТИЙ ВОПРОС ЗАДАНИЯ 25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137" y="2638044"/>
            <a:ext cx="11162805" cy="3101983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sz="2400" dirty="0" smtClean="0"/>
              <a:t>Примеры формата « в государстве </a:t>
            </a:r>
            <a:r>
              <a:rPr lang="en-US" sz="2400" dirty="0" smtClean="0"/>
              <a:t>N</a:t>
            </a:r>
            <a:r>
              <a:rPr lang="ru-RU" sz="2400" dirty="0" smtClean="0"/>
              <a:t>, компания </a:t>
            </a:r>
            <a:r>
              <a:rPr lang="en-US" sz="2400" dirty="0" smtClean="0"/>
              <a:t>A</a:t>
            </a:r>
            <a:r>
              <a:rPr lang="ru-RU" sz="2400" dirty="0" smtClean="0"/>
              <a:t>, гражданин К – не следует употреблять в примерах. </a:t>
            </a:r>
          </a:p>
          <a:p>
            <a:endParaRPr lang="ru-RU" sz="2400" dirty="0" smtClean="0"/>
          </a:p>
          <a:p>
            <a:r>
              <a:rPr lang="ru-RU" sz="2400" dirty="0" smtClean="0"/>
              <a:t>Лучше основываться примеры на собственных реальных теоретических знаниях, так же возможно применение примеров на основе особенностей места проживания обучающегося. </a:t>
            </a:r>
          </a:p>
          <a:p>
            <a:pPr>
              <a:buNone/>
            </a:pPr>
            <a:r>
              <a:rPr lang="ru-RU" sz="2400" dirty="0" smtClean="0"/>
              <a:t>(В поселке Новоорск на центральной площади ДК были организованные массовые мероприятия посвященные – масленице – культурно-транслирующая функция.  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6935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5204" y="2484003"/>
            <a:ext cx="7729728" cy="118872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7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31136" y="59655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Задание №25 КИМ </a:t>
            </a:r>
            <a:r>
              <a:rPr lang="ru-RU" b="1" dirty="0" err="1" smtClean="0"/>
              <a:t>ЕГэ</a:t>
            </a:r>
            <a:r>
              <a:rPr lang="ru-RU" b="1" dirty="0" smtClean="0"/>
              <a:t> по обществознани</a:t>
            </a:r>
            <a:r>
              <a:rPr lang="ru-RU" b="1" dirty="0"/>
              <a:t>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113808"/>
            <a:ext cx="10515600" cy="4049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Задание </a:t>
            </a:r>
            <a:r>
              <a:rPr lang="ru-RU" sz="3200" dirty="0">
                <a:solidFill>
                  <a:schemeClr val="tx1"/>
                </a:solidFill>
              </a:rPr>
              <a:t>предполагает обоснование или объяснение теоретического положения или социального явления, мнения, а также иллюстрацию примерами определённого аспекта 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6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3766"/>
            <a:ext cx="10515600" cy="55831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</a:rPr>
              <a:t>Фактически это задание заменило мини-сочинение.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нём необходимо развёрнуто ответить на несколько вопросов с опорой </a:t>
            </a:r>
            <a:r>
              <a:rPr lang="ru-RU" sz="2800" u="sng" dirty="0">
                <a:solidFill>
                  <a:schemeClr val="tx1"/>
                </a:solidFill>
              </a:rPr>
              <a:t>на реалии современного российского общества и государства. </a:t>
            </a:r>
            <a:endParaRPr lang="ru-RU" sz="2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Задание </a:t>
            </a:r>
            <a:r>
              <a:rPr lang="ru-RU" sz="2800" dirty="0">
                <a:solidFill>
                  <a:schemeClr val="tx1"/>
                </a:solidFill>
              </a:rPr>
              <a:t>проверяет умение обучающихся применять приобретенные знания на практике, а так же видеть ближайший итог примененного знания.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Умение </a:t>
            </a:r>
            <a:r>
              <a:rPr lang="ru-RU" sz="2800" dirty="0">
                <a:solidFill>
                  <a:schemeClr val="tx1"/>
                </a:solidFill>
              </a:rPr>
              <a:t>иерархически выявлять и выстраивать взаимосвязь причинно-следственных </a:t>
            </a:r>
            <a:r>
              <a:rPr lang="ru-RU" sz="2800" dirty="0" smtClean="0">
                <a:solidFill>
                  <a:schemeClr val="tx1"/>
                </a:solidFill>
              </a:rPr>
              <a:t>элементов </a:t>
            </a:r>
            <a:r>
              <a:rPr lang="ru-RU" sz="2800" dirty="0">
                <a:solidFill>
                  <a:schemeClr val="tx1"/>
                </a:solidFill>
              </a:rPr>
              <a:t>общественной жизни, и функции социальных объектов.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9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24029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Формулировка задания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</a:t>
            </a:r>
            <a:r>
              <a:rPr lang="ru-RU" b="1" dirty="0"/>
              <a:t>из демоверсии ЕГЭ 2024 от ФИПИ):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1277" y="1733798"/>
            <a:ext cx="9927771" cy="4833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Используя обществоведческие знания, факты общественной жизни и личный социальный опыт, выполните задания, ответьте на вопрос.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Обоснуйте необходимость правового регулирования семейных отношений (Обоснование должно быть дано с опорой на обществоведческие знания в нескольких связанных между собой распространённых предложениях, раскрывать причинно-следственные и (или) функциональные связи.)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Какие меры российского государства направлены на сохранение и укрепление семьи? (Назовите любые три меры.)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Для каждой из указанных в пункте 2 мер приведите по одному примеру, иллюстрирующему её реализацию в Российской Федерации. (Каждый пример должен быть сформулирован развёрнуто и содержать указание на то, как реализация данной меры влияет на сохранение и укрепление семьи.)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3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192796"/>
            <a:ext cx="7729728" cy="1188720"/>
          </a:xfrm>
        </p:spPr>
        <p:txBody>
          <a:bodyPr/>
          <a:lstStyle/>
          <a:p>
            <a:r>
              <a:rPr lang="ru-RU" b="1" dirty="0"/>
              <a:t>План выполнения задания 25: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268" y="1638795"/>
            <a:ext cx="10925298" cy="4678877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200" dirty="0" smtClean="0"/>
              <a:t>Проанализировать </a:t>
            </a:r>
            <a:r>
              <a:rPr lang="ru-RU" sz="3200" dirty="0"/>
              <a:t>теоретическое положение из текста задания.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/>
              <a:t>Аргументированно сформулировать обоснование.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/>
              <a:t>Ответить на второй вопрос. </a:t>
            </a:r>
            <a:r>
              <a:rPr lang="ru-RU" sz="3200" u="sng" dirty="0">
                <a:solidFill>
                  <a:srgbClr val="FF0000"/>
                </a:solidFill>
              </a:rPr>
              <a:t>Эксперт засчитает его только при корректном указании </a:t>
            </a:r>
            <a:r>
              <a:rPr lang="ru-RU" sz="3200" u="sng" dirty="0" smtClean="0">
                <a:solidFill>
                  <a:srgbClr val="FF0000"/>
                </a:solidFill>
              </a:rPr>
              <a:t>названий всех! трёх элементов</a:t>
            </a:r>
            <a:r>
              <a:rPr lang="ru-RU" sz="3200" u="sng" dirty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/>
              <a:t>Привести примеры в соответствии с заданием.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Правила для оформления ответа не предусмотрены, поэтому он может быть записан в свободной форме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65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6757" y="2888494"/>
            <a:ext cx="7729728" cy="1188720"/>
          </a:xfrm>
        </p:spPr>
        <p:txBody>
          <a:bodyPr/>
          <a:lstStyle/>
          <a:p>
            <a:r>
              <a:rPr lang="ru-RU" dirty="0"/>
              <a:t>Конкретнее разберем на примере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87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83127"/>
            <a:ext cx="7729728" cy="1745673"/>
          </a:xfrm>
        </p:spPr>
        <p:txBody>
          <a:bodyPr>
            <a:normAutofit fontScale="90000"/>
          </a:bodyPr>
          <a:lstStyle/>
          <a:p>
            <a:r>
              <a:rPr lang="ru-RU"/>
              <a:t>Используя обществоведческие знания, факты общественной жизни и личный социальный опыт, выполните задания, ответьте на вопрос.</a:t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885071"/>
            <a:ext cx="11495314" cy="4622607"/>
          </a:xfrm>
        </p:spPr>
        <p:txBody>
          <a:bodyPr>
            <a:normAutofit lnSpcReduction="10000"/>
          </a:bodyPr>
          <a:lstStyle/>
          <a:p>
            <a:r>
              <a:rPr lang="ru-RU" sz="2000" i="1" dirty="0" smtClean="0"/>
              <a:t>1</a:t>
            </a:r>
            <a:r>
              <a:rPr lang="ru-RU" sz="2000" i="1" dirty="0"/>
              <a:t>) Обоснуйте необходимость правового регулирования трудовых отношений (Обоснование должно быть дано с опорой на обществоведческие знания в нескольких связанных между собой распространенных предложениях, раскрывать причинно-следственные и(или) функциональные связи</a:t>
            </a:r>
            <a:r>
              <a:rPr lang="ru-RU" sz="2000" i="1" dirty="0" smtClean="0"/>
              <a:t>.)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</a:rPr>
              <a:t>Для работы над заданием обучающемуся необходимо указать для себя: </a:t>
            </a:r>
            <a:endParaRPr lang="ru-RU" sz="20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Цели трудового права.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Признаки трудовых </a:t>
            </a:r>
            <a:r>
              <a:rPr lang="ru-RU" sz="2000" dirty="0" err="1" smtClean="0">
                <a:solidFill>
                  <a:srgbClr val="FF0000"/>
                </a:solidFill>
              </a:rPr>
              <a:t>правоотноений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Субъекты трудовых правоотношений.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Последствия нарушения прав и обязанностей работника или работодателя.</a:t>
            </a:r>
          </a:p>
          <a:p>
            <a:pPr marL="0" indent="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Э</a:t>
            </a:r>
            <a:r>
              <a:rPr lang="ru-RU" sz="2400" dirty="0" smtClean="0">
                <a:solidFill>
                  <a:srgbClr val="FF0000"/>
                </a:solidFill>
              </a:rPr>
              <a:t>то </a:t>
            </a:r>
            <a:r>
              <a:rPr lang="ru-RU" sz="2400" dirty="0">
                <a:solidFill>
                  <a:srgbClr val="FF0000"/>
                </a:solidFill>
              </a:rPr>
              <a:t>тот минимальный набор, который позволит ученику правильно обосновать задание 25 части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02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9272" y="267286"/>
            <a:ext cx="7729728" cy="956603"/>
          </a:xfrm>
        </p:spPr>
        <p:txBody>
          <a:bodyPr>
            <a:normAutofit fontScale="90000"/>
          </a:bodyPr>
          <a:lstStyle/>
          <a:p>
            <a:r>
              <a:rPr lang="ru-RU" dirty="0"/>
              <a:t>ИЛИ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634" y="1280160"/>
            <a:ext cx="11530940" cy="508501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Для </a:t>
            </a:r>
            <a:r>
              <a:rPr lang="ru-RU" sz="2400" dirty="0"/>
              <a:t>выполнения задания, нам понадобится обратиться к заднюю № </a:t>
            </a:r>
            <a:r>
              <a:rPr lang="ru-RU" sz="2400" dirty="0" smtClean="0"/>
              <a:t>18 связанного с перечислением признаков понятия.</a:t>
            </a:r>
            <a:endParaRPr lang="ru-RU" sz="2400" dirty="0"/>
          </a:p>
          <a:p>
            <a:r>
              <a:rPr lang="ru-RU" sz="2400" dirty="0"/>
              <a:t>Трудовые отношения — отношения, основанные на соглашении между работником и работодателем о личном выполнении работником за плату трудовой функции (ст. 15 ТК РФ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ПРИЗНАКИ: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/>
              <a:t>Возникают</a:t>
            </a:r>
            <a:r>
              <a:rPr lang="ru-RU" sz="2400" dirty="0"/>
              <a:t> на основе соглашения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Возникают при применении труда непосредственно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Являются</a:t>
            </a:r>
            <a:r>
              <a:rPr lang="ru-RU" sz="2800" dirty="0"/>
              <a:t> </a:t>
            </a:r>
            <a:r>
              <a:rPr lang="ru-RU" sz="2400" dirty="0"/>
              <a:t>возмездными</a:t>
            </a:r>
            <a:r>
              <a:rPr lang="ru-RU" sz="2800" dirty="0"/>
              <a:t> </a:t>
            </a:r>
            <a:r>
              <a:rPr lang="ru-RU" sz="2400" dirty="0"/>
              <a:t>(труд оплачивается)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Работник нанимается для выполнения определенной функции.</a:t>
            </a:r>
            <a:endParaRPr lang="ru-RU" sz="24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99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97793"/>
            <a:ext cx="7729728" cy="1188720"/>
          </a:xfrm>
        </p:spPr>
        <p:txBody>
          <a:bodyPr/>
          <a:lstStyle/>
          <a:p>
            <a:r>
              <a:rPr lang="ru-RU" i="1" dirty="0"/>
              <a:t>ПРИМЕРНЫЙ ОТВЕТ: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1" y="1286514"/>
            <a:ext cx="11720945" cy="5185538"/>
          </a:xfrm>
        </p:spPr>
        <p:txBody>
          <a:bodyPr>
            <a:normAutofit lnSpcReduction="10000"/>
          </a:bodyPr>
          <a:lstStyle/>
          <a:p>
            <a:r>
              <a:rPr lang="ru-RU" sz="2400" i="1" dirty="0" smtClean="0"/>
              <a:t>1</a:t>
            </a:r>
            <a:r>
              <a:rPr lang="ru-RU" sz="2400" i="1" dirty="0"/>
              <a:t>) Необходимость правового регулирования трудовых отношений состоит в том, чтобы предотвратить неразбериху в трудовой сфере. Эффективность трудовых отношений без их правового регулирования будет снижена. </a:t>
            </a:r>
            <a:r>
              <a:rPr lang="ru-RU" sz="2400" i="1" dirty="0" smtClean="0"/>
              <a:t>(ЦЕЛИ)</a:t>
            </a:r>
            <a:endParaRPr lang="ru-RU" sz="2400" dirty="0"/>
          </a:p>
          <a:p>
            <a:r>
              <a:rPr lang="ru-RU" sz="2400" i="1" dirty="0"/>
              <a:t>2) Правовое регулирование позволяет создать </a:t>
            </a:r>
            <a:r>
              <a:rPr lang="ru-RU" sz="2400" i="1" dirty="0" smtClean="0"/>
              <a:t>субъектам трудовых отношений, равные </a:t>
            </a:r>
            <a:r>
              <a:rPr lang="ru-RU" sz="2400" i="1" dirty="0"/>
              <a:t>и достойные условия сотрудничества в трудовой сфере. </a:t>
            </a:r>
            <a:r>
              <a:rPr lang="ru-RU" sz="2400" i="1" dirty="0" smtClean="0"/>
              <a:t>ВОЗМЕЗДНОСТЬ)</a:t>
            </a:r>
            <a:endParaRPr lang="ru-RU" sz="2400" dirty="0"/>
          </a:p>
          <a:p>
            <a:r>
              <a:rPr lang="ru-RU" sz="2400" i="1" dirty="0"/>
              <a:t>3) Предоставить определенные социальные гарантии несовершеннолетним, беременным и другим наименее защищенным слоям населения. </a:t>
            </a:r>
            <a:r>
              <a:rPr lang="ru-RU" sz="2400" i="1" dirty="0" smtClean="0"/>
              <a:t> (СУБЪЕКТЫ)</a:t>
            </a:r>
          </a:p>
          <a:p>
            <a:r>
              <a:rPr lang="ru-RU" sz="2400" i="1" dirty="0" smtClean="0"/>
              <a:t>Труд </a:t>
            </a:r>
            <a:r>
              <a:rPr lang="ru-RU" sz="2400" i="1" dirty="0"/>
              <a:t>является необходимым условием достойной жизни человека, обеспечивая его заработком. </a:t>
            </a:r>
            <a:r>
              <a:rPr lang="ru-RU" sz="2400" i="1" dirty="0" smtClean="0"/>
              <a:t>(ГАРАНТИИ УСЛОВИЙ)</a:t>
            </a:r>
            <a:endParaRPr lang="ru-RU" sz="2400" dirty="0"/>
          </a:p>
          <a:p>
            <a:r>
              <a:rPr lang="ru-RU" sz="2400" i="1" dirty="0"/>
              <a:t>4)Поэтому государство должно обеспечить соблюдение прав человека, равноправное положение работника и работодателя, не допускать дискриминацию в трудовой сфере</a:t>
            </a:r>
            <a:r>
              <a:rPr lang="ru-RU" sz="2400" i="1" dirty="0" smtClean="0"/>
              <a:t>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ВАЖНО: ОТДЕЛЬНЫЕ СЛОВА И СЛОВОСОЧЕТАНИЯ НЕ ЗАСЧИТЫВАЮТСЯ В КАЧЕСТВЕ ПРАВИЛЬНОГО ОТВЕТА.</a:t>
            </a:r>
            <a:endParaRPr lang="ru-RU" dirty="0">
              <a:solidFill>
                <a:srgbClr val="FF0000"/>
              </a:solidFill>
            </a:endParaRP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2983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82</TotalTime>
  <Words>883</Words>
  <Application>Microsoft Office PowerPoint</Application>
  <PresentationFormat>Широкоэкранный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Corbel</vt:lpstr>
      <vt:lpstr>Gill Sans MT</vt:lpstr>
      <vt:lpstr>Wingdings</vt:lpstr>
      <vt:lpstr>Parcel</vt:lpstr>
      <vt:lpstr>«Особенности подготовки к ГИА  по обществознанию:   методика работы с заданием №25».</vt:lpstr>
      <vt:lpstr>Задание №25 КИМ ЕГэ по обществознанию </vt:lpstr>
      <vt:lpstr>Презентация PowerPoint</vt:lpstr>
      <vt:lpstr>Формулировка задания  (из демоверсии ЕГЭ 2024 от ФИПИ): </vt:lpstr>
      <vt:lpstr>План выполнения задания 25: </vt:lpstr>
      <vt:lpstr>Конкретнее разберем на примере:</vt:lpstr>
      <vt:lpstr>Используя обществоведческие знания, факты общественной жизни и личный социальный опыт, выполните задания, ответьте на вопрос. </vt:lpstr>
      <vt:lpstr>ИЛИ </vt:lpstr>
      <vt:lpstr>ПРИМЕРНЫЙ ОТВЕТ:  </vt:lpstr>
      <vt:lpstr>ОТВЕТ НА ВТОРОЙ ВОПРОС ЗАДАНИЯ №25 </vt:lpstr>
      <vt:lpstr>ОТВЕТ НА ТРЕТИЙ ВОПРОС ЗАДАНИЯ 25 (ПРИМЕРЫ) </vt:lpstr>
      <vt:lpstr>ОТВЕТ НА ТРЕТИЙ ВОПРОС ЗАДАНИЯ 25 Примеры</vt:lpstr>
      <vt:lpstr>Оценивание 25 задания </vt:lpstr>
      <vt:lpstr>ОТВЕТ НА ТРЕТИЙ ВОПРОС ЗАДАНИЯ 25 Примеры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подготовки к ГИА  по обществознанию: методика работы с заданием №25».</dc:title>
  <dc:creator>Антон Антон</dc:creator>
  <cp:lastModifiedBy>Антон Антон</cp:lastModifiedBy>
  <cp:revision>11</cp:revision>
  <dcterms:created xsi:type="dcterms:W3CDTF">2024-03-16T10:25:27Z</dcterms:created>
  <dcterms:modified xsi:type="dcterms:W3CDTF">2024-03-18T17:16:49Z</dcterms:modified>
</cp:coreProperties>
</file>