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handoutMasterIdLst>
    <p:handoutMasterId r:id="rId34"/>
  </p:handoutMasterIdLst>
  <p:sldIdLst>
    <p:sldId id="259" r:id="rId2"/>
    <p:sldId id="258" r:id="rId3"/>
    <p:sldId id="260" r:id="rId4"/>
    <p:sldId id="308" r:id="rId5"/>
    <p:sldId id="261" r:id="rId6"/>
    <p:sldId id="306" r:id="rId7"/>
    <p:sldId id="263" r:id="rId8"/>
    <p:sldId id="307" r:id="rId9"/>
    <p:sldId id="264" r:id="rId10"/>
    <p:sldId id="265" r:id="rId11"/>
    <p:sldId id="262" r:id="rId12"/>
    <p:sldId id="269" r:id="rId13"/>
    <p:sldId id="270" r:id="rId14"/>
    <p:sldId id="309" r:id="rId15"/>
    <p:sldId id="277" r:id="rId16"/>
    <p:sldId id="271" r:id="rId17"/>
    <p:sldId id="289" r:id="rId18"/>
    <p:sldId id="292" r:id="rId19"/>
    <p:sldId id="278" r:id="rId20"/>
    <p:sldId id="280" r:id="rId21"/>
    <p:sldId id="281" r:id="rId22"/>
    <p:sldId id="282" r:id="rId23"/>
    <p:sldId id="293" r:id="rId24"/>
    <p:sldId id="298" r:id="rId25"/>
    <p:sldId id="297" r:id="rId26"/>
    <p:sldId id="294" r:id="rId27"/>
    <p:sldId id="299" r:id="rId28"/>
    <p:sldId id="302" r:id="rId29"/>
    <p:sldId id="303" r:id="rId30"/>
    <p:sldId id="305" r:id="rId31"/>
    <p:sldId id="295" r:id="rId3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488A0"/>
    <a:srgbClr val="344529"/>
    <a:srgbClr val="2B3922"/>
    <a:srgbClr val="2E3722"/>
    <a:srgbClr val="FCF7F1"/>
    <a:srgbClr val="B8D233"/>
    <a:srgbClr val="5CC6D6"/>
    <a:srgbClr val="F8D22F"/>
    <a:srgbClr val="F03F2B"/>
    <a:srgbClr val="5790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pPr rtl="0"/>
              <a:t>26.02.2026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pPr rtl="0"/>
              <a:t>26.02.2026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6E9A3-1561-45B7-908B-DACC52528ABB}" type="datetime1">
              <a:rPr lang="ru-RU" smtClean="0"/>
              <a:pPr rtl="0"/>
              <a:t>26.02.2026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92B999-6CB2-48D4-8AF6-3D1A5D13436B}" type="datetime1">
              <a:rPr lang="ru-RU" smtClean="0"/>
              <a:pPr rtl="0"/>
              <a:t>26.02.2026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52C98DB-1092-48C4-AD4E-BD3E9D2E2345}" type="datetime1">
              <a:rPr lang="ru-RU" smtClean="0"/>
              <a:pPr rtl="0"/>
              <a:t>26.02.2026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pPr rtl="0"/>
              <a:t>26.02.2026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2CE4EA-3B49-4A00-ADF3-7C7272A626C1}" type="datetime1">
              <a:rPr lang="ru-RU" smtClean="0"/>
              <a:pPr rtl="0"/>
              <a:t>26.02.2026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pPr rtl="0"/>
              <a:t>26.02.2026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090412-2DE5-405A-816E-F08FB54EB168}" type="datetime1">
              <a:rPr lang="ru-RU" smtClean="0"/>
              <a:pPr rtl="0"/>
              <a:t>26.02.2026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pPr rtl="0"/>
              <a:t>26.02.2026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pPr rtl="0"/>
              <a:t>26.02.2026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83FEFD-AB08-4CB5-AE4D-2F6B12D8E3B0}" type="datetime1">
              <a:rPr lang="ru-RU" smtClean="0"/>
              <a:pPr rtl="0"/>
              <a:t>26.02.2026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pPr rtl="0"/>
              <a:t>26.02.2026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pPr rtl="0"/>
              <a:t>26.02.2026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1041;&#1086;&#1082;&#1086;&#1074;&#1072;%20&#1057;.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5942A7D-170C-4145-A259-2151C144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66" y="1248105"/>
            <a:ext cx="7662041" cy="2890344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>
                <a:latin typeface="Century" panose="02040604050505020304" pitchFamily="18" charset="0"/>
              </a:rPr>
              <a:t>СТРАТЕГИИ ПОДГОТОВКИ УЧАЩИХСЯ </a:t>
            </a:r>
            <a:br>
              <a:rPr lang="ru-RU" altLang="ru-RU" sz="4000" b="1" dirty="0" smtClean="0">
                <a:latin typeface="Century" panose="02040604050505020304" pitchFamily="18" charset="0"/>
              </a:rPr>
            </a:br>
            <a:r>
              <a:rPr lang="ru-RU" altLang="ru-RU" sz="4000" b="1" dirty="0" smtClean="0">
                <a:latin typeface="Century" panose="02040604050505020304" pitchFamily="18" charset="0"/>
              </a:rPr>
              <a:t>К УСТНОЙ ЧАСТИ ЕГЭ </a:t>
            </a:r>
            <a:br>
              <a:rPr lang="ru-RU" altLang="ru-RU" sz="4000" b="1" dirty="0" smtClean="0">
                <a:latin typeface="Century" panose="02040604050505020304" pitchFamily="18" charset="0"/>
              </a:rPr>
            </a:br>
            <a:r>
              <a:rPr lang="ru-RU" altLang="ru-RU" sz="4000" b="1" dirty="0" smtClean="0">
                <a:latin typeface="Century" panose="02040604050505020304" pitchFamily="18" charset="0"/>
              </a:rPr>
              <a:t>ПО АНГЛИЙСКОМУ ЯЗЫКУ</a:t>
            </a:r>
            <a:endParaRPr lang="ru-RU" altLang="ru-RU" sz="4000" b="1" dirty="0">
              <a:latin typeface="Century" panose="02040604050505020304" pitchFamily="18" charset="0"/>
            </a:endParaRPr>
          </a:p>
        </p:txBody>
      </p:sp>
      <p:sp>
        <p:nvSpPr>
          <p:cNvPr id="3" name="Заголовок 4">
            <a:extLst>
              <a:ext uri="{FF2B5EF4-FFF2-40B4-BE49-F238E27FC236}">
                <a16:creationId xmlns="" xmlns:a16="http://schemas.microsoft.com/office/drawing/2014/main" id="{75942A7D-170C-4145-A259-2151C1443C9F}"/>
              </a:ext>
            </a:extLst>
          </p:cNvPr>
          <p:cNvSpPr txBox="1">
            <a:spLocks/>
          </p:cNvSpPr>
          <p:nvPr/>
        </p:nvSpPr>
        <p:spPr>
          <a:xfrm>
            <a:off x="2394856" y="4626429"/>
            <a:ext cx="6335487" cy="1763486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1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E6C8A3-7059-470F-BFEF-F25E9C66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Логическое ударение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8F8107-2344-4161-A1A3-95D0EDE0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1" y="2534569"/>
            <a:ext cx="10972800" cy="35298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Логическое ударение – это выделение в устной речи одного из слов предложения для усиления его смысловой нагрузки. Данное явление называется также эмфаза. Оно используется, когда необходимо выделить какие-то слова в силу логического построения рассуждения или противопоставить определённые слова. В английском языке такое выделение осуществляется с помощью нисходящего тона. Правильное понимание текста позволит читающему расставить нужные акценты. </a:t>
            </a:r>
          </a:p>
        </p:txBody>
      </p:sp>
    </p:spTree>
    <p:extLst>
      <p:ext uri="{BB962C8B-B14F-4D97-AF65-F5344CB8AC3E}">
        <p14:creationId xmlns="" xmlns:p14="http://schemas.microsoft.com/office/powerpoint/2010/main" val="26121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CE405-7121-4C98-B38C-67663908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1D42B6-284B-45E7-850A-1D150167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68880"/>
            <a:ext cx="10972800" cy="311211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800" dirty="0"/>
              <a:t>В случае, если участник экзамена не успел дочитать 1–2 слова, выполненное задание проверяется, если же не дочитано более 2 слов, задание не проверяется и оценивается в 0 баллов. </a:t>
            </a:r>
            <a:endParaRPr lang="ru-RU" sz="18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/>
              <a:t>Если </a:t>
            </a:r>
            <a:r>
              <a:rPr lang="ru-RU" sz="1800" dirty="0"/>
              <a:t>участник экзамена при чтении пропустил строку, ответ оценивается в 0 баллов. </a:t>
            </a:r>
            <a:endParaRPr lang="ru-RU" sz="18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/>
              <a:t>Если </a:t>
            </a:r>
            <a:r>
              <a:rPr lang="ru-RU" sz="1800" dirty="0"/>
              <a:t>участник экзамена при чтении пропускает слова, каждое пропущенное слово считается грубой ошибкой. Таким образом, при трёх пропущенных словах ответ также оценивается в 0 баллов.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Под фонетическими ошибками, искажающими смысл, понимаются ошибки, которые приводят к сбою в коммуникации.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Помнить, что каждый пропуск слова считается отдельно и не является повторяющейся ошибкой;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Повторяющимися ошибками считаются только ошибки в произнесении одного и того же слова;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Помнить, что каждое недочитанное слово и вставленный слог считаются ошибками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2868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582E47-EB71-4B0D-804B-17A0B994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1313686"/>
            <a:ext cx="10972800" cy="19970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диалог-расспрос с опорой на вербальную ситуацию и фотографию (картинку)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525" y="3250597"/>
            <a:ext cx="10670263" cy="284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495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BC6A0-C114-4FDA-8702-1A2BD213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79" y="429679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4019D2-7883-4C03-BD32-90BC4F8A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000" y="2106079"/>
            <a:ext cx="10633969" cy="363257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900" dirty="0"/>
              <a:t>Эксперты принимают правильно построенные развёрнутые косвенные вопросы, даже если их четыре, но при обучении нужно обращать внимание учащихся на то, что в задании и в критериях требуется всё же задать четыре прямых вопроса.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Необходимо, чтобы интонация соответствовала типу вопроса (общий - вверх, специальный – вниз и т.п.)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Довольно частой ошибкой в задании 2 является использование местоимения </a:t>
            </a:r>
            <a:r>
              <a:rPr lang="ru-RU" sz="1900" dirty="0" err="1"/>
              <a:t>it</a:t>
            </a:r>
            <a:r>
              <a:rPr lang="ru-RU" sz="1900" dirty="0"/>
              <a:t> в первом вопросе </a:t>
            </a:r>
            <a:r>
              <a:rPr lang="ru-RU" sz="1900" u="sng" dirty="0"/>
              <a:t>вместо названия предмета/задания </a:t>
            </a:r>
            <a:r>
              <a:rPr lang="ru-RU" sz="1900" dirty="0"/>
              <a:t>и т.д., так что непонятно, о чём идёт речь. Последующие вопросы могут содержать местоимение </a:t>
            </a:r>
            <a:r>
              <a:rPr lang="ru-RU" sz="1900" dirty="0" err="1"/>
              <a:t>it</a:t>
            </a:r>
            <a:r>
              <a:rPr lang="ru-RU" sz="1900" dirty="0"/>
              <a:t>, если вопросы относятся к той же организации, тому же месту или предмету.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Вопрос не принимается, если отсутствие артикля влияет на смысл высказывания. Например: “</a:t>
            </a:r>
            <a:r>
              <a:rPr lang="en-US" sz="1900" dirty="0"/>
              <a:t>What are dental programs?/ What is time?” </a:t>
            </a:r>
            <a:r>
              <a:rPr lang="ru-RU" sz="1900" dirty="0"/>
              <a:t>вместо “</a:t>
            </a:r>
            <a:r>
              <a:rPr lang="en-US" sz="1900" dirty="0"/>
              <a:t>What are the dental programs?/ What’s the time?”</a:t>
            </a:r>
            <a:endParaRPr lang="ru-RU" sz="1900" dirty="0"/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Если участники ЕГЭ используют местоимение </a:t>
            </a:r>
            <a:r>
              <a:rPr lang="ru-RU" sz="1900" dirty="0" err="1"/>
              <a:t>they</a:t>
            </a:r>
            <a:r>
              <a:rPr lang="ru-RU" sz="1900" dirty="0"/>
              <a:t> вместо </a:t>
            </a:r>
            <a:r>
              <a:rPr lang="ru-RU" sz="1900" dirty="0" err="1"/>
              <a:t>you</a:t>
            </a:r>
            <a:r>
              <a:rPr lang="ru-RU" sz="1900" dirty="0"/>
              <a:t>, например: “</a:t>
            </a:r>
            <a:r>
              <a:rPr lang="ru-RU" sz="1900" dirty="0" err="1"/>
              <a:t>Do</a:t>
            </a:r>
            <a:r>
              <a:rPr lang="ru-RU" sz="1900" dirty="0"/>
              <a:t> </a:t>
            </a:r>
            <a:r>
              <a:rPr lang="ru-RU" sz="1900" dirty="0" err="1"/>
              <a:t>they</a:t>
            </a:r>
            <a:r>
              <a:rPr lang="ru-RU" sz="1900" dirty="0"/>
              <a:t> (нужно </a:t>
            </a:r>
            <a:r>
              <a:rPr lang="ru-RU" sz="1900" dirty="0" err="1"/>
              <a:t>you</a:t>
            </a:r>
            <a:r>
              <a:rPr lang="ru-RU" sz="1900" dirty="0"/>
              <a:t>) </a:t>
            </a:r>
            <a:r>
              <a:rPr lang="ru-RU" sz="1900" dirty="0" err="1"/>
              <a:t>have</a:t>
            </a:r>
            <a:r>
              <a:rPr lang="ru-RU" sz="1900" dirty="0"/>
              <a:t> </a:t>
            </a:r>
            <a:r>
              <a:rPr lang="ru-RU" sz="1900" dirty="0" err="1"/>
              <a:t>music</a:t>
            </a:r>
            <a:r>
              <a:rPr lang="ru-RU" sz="1900" dirty="0"/>
              <a:t>?” – вопрос не принимается и оценивается в 0 баллов, но в случае, если подобная ошибка встречается ещё раз, она считается повторяющейся и не учитывается.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03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18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73268" y="1082566"/>
            <a:ext cx="72941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ENTRANCE/ADMISSION FEE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en-GB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MEMBERSHIP FEE (CLUB)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HOW MUCH IS THE ENTRANCE/ ADMISSION/ MEMBERSHIP FEE?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HOW MUCH DOES THE ENTRANCE COST?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HOW MUCH SHOULD I PAY FOR THE ENTRANCE/ADMISSION?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HOW MUCH SHOULD I PAY TO BECOME A MEMBER OF YOUR CLUB?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7725103" y="1093076"/>
            <a:ext cx="409903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PRICE</a:t>
            </a:r>
            <a:endParaRPr kumimoji="0" lang="ru-RU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MUCH DOES/DO ... COST?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MUCH IS/ARE ...?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WHAT’S THE PRICE OF… ?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MUCH SHOULD I PAY FOR… 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26124" y="3058510"/>
            <a:ext cx="552844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TRANSPORT/WAYS TO GET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CAN I GET TO YOUR/HOTEL/GYM?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IS THE BEST WAY TO GET TO YOUR HOTEL?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WHAT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MEANS OF TRANSPORT CAN I USE TO GET TO YOUR HOTEL?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22427" y="3384332"/>
            <a:ext cx="464557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FACILITIES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FACILITIES DOES THE HOTEL HAVE?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FACILITIES DO YOU PROVIDE?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7655" y="4729657"/>
            <a:ext cx="56545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AGE RESTRICTION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 THERE ANY AGE RESTRICTIONS FOR ...?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MINIMUM AGE LIMIT (FILM)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IS THE MINIMUM AGE LIMIT FOR THIS FILM?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 THERE A MINIMUM AGE LIMIT?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32785" y="4913587"/>
            <a:ext cx="562829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OPENING HOURS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ARE THE OPENING HOURS OF THE SHOP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TIME DOES YOUR SHOP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OPEN AND CLOSE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6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3268" y="1082566"/>
            <a:ext cx="4782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DEPARTURE TIME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WHEN DOES THE BUS LEAVE?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  <a:cs typeface="Times New Roman" pitchFamily="18" charset="0"/>
              </a:rPr>
              <a:t>WHAT’S THE DEPARTURE TIME OF THE BUS?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31074" y="2401615"/>
            <a:ext cx="45614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LOCATION</a:t>
            </a:r>
            <a:r>
              <a:rPr kumimoji="0" lang="en-US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OF THE SHOP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WHERE IS THE SHOP LOCATED?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  <a:cs typeface="Times New Roman" pitchFamily="18" charset="0"/>
              </a:rPr>
              <a:t>WHAT IS THE LOCATION OF THE SHOP?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41736" y="3647091"/>
            <a:ext cx="45614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LOCATION</a:t>
            </a:r>
            <a:r>
              <a:rPr kumimoji="0" lang="en-US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OF THE CLASSES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WHERE ARE THE CLASSES HELD?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  <a:cs typeface="Times New Roman" pitchFamily="18" charset="0"/>
              </a:rPr>
              <a:t>WHERE DO THE CLASSES TAKE PLACE?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081750" y="1550277"/>
            <a:ext cx="5680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DATES OF THE EVENT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WHAT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ARE THE DATES OF THE PAINTING CONTEST?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139557" y="2427891"/>
            <a:ext cx="56808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LENGTH OF THE TOUR/TRIP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WHAT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IS THE DURATION OF THE TOUR/TRIP?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HOW LONG DOES THE TOUR/TRIP LAST?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218385" y="3746939"/>
            <a:ext cx="56808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TYPES OF CARS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WHAT TYPES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OF CARS ARE AVAILABLE?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latin typeface="+mj-lt"/>
                <a:cs typeface="Times New Roman" pitchFamily="18" charset="0"/>
              </a:rPr>
              <a:t>WHAT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TYPES OF CARS DOES YOUR  SHOP OFFER?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660633" y="5118539"/>
            <a:ext cx="68947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DELIVERY SERVICE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IS THERE A DELIVERY SERVICE IN YOUR SHOP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latin typeface="+mj-lt"/>
                <a:cs typeface="Times New Roman" pitchFamily="18" charset="0"/>
              </a:rPr>
              <a:t>DOES YOUR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SHOP PROVIDE/OFFER A DELIVERY SERVICE?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7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381DDB-89BD-4F82-B87D-69656A6C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87" b="4172"/>
          <a:stretch>
            <a:fillRect/>
          </a:stretch>
        </p:blipFill>
        <p:spPr>
          <a:xfrm>
            <a:off x="609601" y="871490"/>
            <a:ext cx="10631998" cy="5180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8837" y="2469335"/>
            <a:ext cx="4315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3488A0"/>
                </a:solidFill>
              </a:rPr>
              <a:t>1.WHERE IS THE LAKE LOCATED?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820" y="4639490"/>
            <a:ext cx="535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>
                <a:solidFill>
                  <a:srgbClr val="FF0000"/>
                </a:solidFill>
              </a:rPr>
              <a:t>DOES YOUR TRAVEL AGENCY PROVIDE ANY ACCOMODATION  FOR TOURISTS?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541" y="5357882"/>
            <a:ext cx="589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3488A0"/>
                </a:solidFill>
              </a:rPr>
              <a:t>3</a:t>
            </a:r>
            <a:r>
              <a:rPr lang="ru-RU" sz="2000" b="1" dirty="0" smtClean="0">
                <a:solidFill>
                  <a:srgbClr val="3488A0"/>
                </a:solidFill>
              </a:rPr>
              <a:t>.</a:t>
            </a:r>
            <a:r>
              <a:rPr lang="en-US" sz="2000" b="1" dirty="0" smtClean="0">
                <a:solidFill>
                  <a:srgbClr val="3488A0"/>
                </a:solidFill>
              </a:rPr>
              <a:t>WHAT IS THE PRICE FOR THE WEEKEND FOR A FAMILY OF THREE?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024" y="6206229"/>
            <a:ext cx="10676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FF0000"/>
                </a:solidFill>
              </a:rPr>
              <a:t>4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>
                <a:solidFill>
                  <a:srgbClr val="FF0000"/>
                </a:solidFill>
              </a:rPr>
              <a:t>DOES YOUR TRAVEL AGENCY  PROVIDE/OFFER ANY FISHING EQUIPMENT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FOR RENT?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8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92E6580-D97D-42E9-95B0-7B07EF0A9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25" b="871"/>
          <a:stretch>
            <a:fillRect/>
          </a:stretch>
        </p:blipFill>
        <p:spPr>
          <a:xfrm>
            <a:off x="740229" y="1009413"/>
            <a:ext cx="10219539" cy="5293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7924" y="1043307"/>
            <a:ext cx="597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FF0000"/>
                </a:solidFill>
              </a:rPr>
              <a:t>1.WHERE IS THE NEW BOOK STORE LOCATED?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1652" y="1511392"/>
            <a:ext cx="6890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FF0000"/>
                </a:solidFill>
              </a:rPr>
              <a:t>2.WHEN DOES YOUR BOOK STORE OPEN AND CLOSE?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039" y="5223421"/>
            <a:ext cx="5087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FF0000"/>
                </a:solidFill>
              </a:rPr>
              <a:t>3.WHAT KINDS OF BOOKS ARE OFFERED IN YOUR BOOK STORE?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238" y="6279336"/>
            <a:ext cx="8093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FF0000"/>
                </a:solidFill>
              </a:rPr>
              <a:t>4.ARE ELECTRONIC BOOKS AVAILABLE IN YOUR BOOK STORE?</a:t>
            </a:r>
          </a:p>
        </p:txBody>
      </p:sp>
    </p:spTree>
    <p:extLst>
      <p:ext uri="{BB962C8B-B14F-4D97-AF65-F5344CB8AC3E}">
        <p14:creationId xmlns="" xmlns:p14="http://schemas.microsoft.com/office/powerpoint/2010/main" val="16378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5DD3C0-A3F2-4727-9E9E-7EDCBD84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9" y="921802"/>
            <a:ext cx="92855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условный диалог-интервью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567" y="2337706"/>
            <a:ext cx="10468869" cy="32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2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43ED8B-25A4-48C6-B6B3-14102AB5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5346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 1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вслух фрагмента информационного или научно-популярного стилистически нейтрального текста)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000" y="2554014"/>
            <a:ext cx="10412096" cy="325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081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6E30A-D912-458C-AD1A-A180817C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660"/>
            <a:ext cx="10972800" cy="1143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D87C69-D811-4D4D-8EA4-14795993D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/>
              <a:t>Под полным и точным ответом подразумевается развернутый, точный ответ на запрос информации, соответствующий коммуникативной установке и данный в нескольких фразах (минимум 2). Если ответ состоит только из одного предложения, то он оценивается в 0 баллов.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Если вопрос состоит из двух частей, например, «где и когда», учащемуся надо отреагировать на обе части вопроса, иначе ответ считается неполным и не принимается </a:t>
            </a:r>
            <a:r>
              <a:rPr lang="ru-RU" dirty="0" smtClean="0"/>
              <a:t>экспертом. </a:t>
            </a:r>
            <a:r>
              <a:rPr lang="ru-RU" dirty="0"/>
              <a:t>Если интервьюер задает два вопроса сразу, в одном блоке, то требования к объёму не меняются: в ответе должно быть 2–3 фразы, независимо от того, содержит ли запрос интервьюера одно или два вопросительных предложения.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Если в вопросе идёт речь, например, о прошлом или о будущем, а учащийся отвечает в настоящем времени, например, на вопрос «Какие книги ты любил в детстве?» даётся ответ «Я люблю книги про животных» – это ошибка в коммуникации. К тому же типу ошибок отнесём вопрос “</a:t>
            </a:r>
            <a:r>
              <a:rPr lang="ru-RU" dirty="0" err="1"/>
              <a:t>would</a:t>
            </a:r>
            <a:r>
              <a:rPr lang="ru-RU" dirty="0"/>
              <a:t> </a:t>
            </a:r>
            <a:r>
              <a:rPr lang="ru-RU" dirty="0" err="1"/>
              <a:t>you</a:t>
            </a:r>
            <a:r>
              <a:rPr lang="ru-RU" dirty="0"/>
              <a:t> </a:t>
            </a:r>
            <a:r>
              <a:rPr lang="ru-RU" dirty="0" err="1"/>
              <a:t>like</a:t>
            </a:r>
            <a:r>
              <a:rPr lang="ru-RU" dirty="0"/>
              <a:t>” в ответе “I </a:t>
            </a:r>
            <a:r>
              <a:rPr lang="ru-RU" dirty="0" err="1"/>
              <a:t>like</a:t>
            </a:r>
            <a:r>
              <a:rPr lang="ru-RU" dirty="0"/>
              <a:t>”. В этих случаях ответы не принимаются.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Если ответ содержит элементарные ошибки, он не принимается.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55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957529-AACA-4DC4-8C5D-C12EC063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100888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фонетические, лексические и грамматические ошибки ведут к 0 баллов за ответ на вопрос?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26CCAB-4C5A-4679-B36C-655A5684E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2327366"/>
            <a:ext cx="10972800" cy="407343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200" dirty="0"/>
              <a:t>В отношении </a:t>
            </a:r>
            <a:r>
              <a:rPr lang="ru-RU" sz="2200" u="sng" dirty="0"/>
              <a:t>фонетических ошибок </a:t>
            </a:r>
            <a:r>
              <a:rPr lang="ru-RU" sz="2200" dirty="0"/>
              <a:t>на сегментном уровне – это полное искажение фонетического облика слова, на сверхсегментном уровне – неестественные </a:t>
            </a:r>
            <a:r>
              <a:rPr lang="ru-RU" sz="2200" smtClean="0"/>
              <a:t>паузы, запинки</a:t>
            </a:r>
            <a:r>
              <a:rPr lang="ru-RU" sz="2200" dirty="0"/>
              <a:t>, неверная расстановка фразовых ударений. Другими словами, это ситуация, когда речь воспринимается на слух с трудом.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dirty="0"/>
              <a:t> В отношении лексических ошибок следует опираться на опыт оценивания задания 2. Экзаменуемый должен показать владение базовой лексикой. Неверное использование слова в контексте, нарушение лексической сочетаемости, интерференция с родным языком, приводящие к сбою коммуникации ведут к оцениванию ответа 0 баллом.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dirty="0"/>
              <a:t>Что касается грамматических ошибок, ниже приводится список элементов содержания, обязательных к освоению на уровнях А1–А2</a:t>
            </a:r>
          </a:p>
        </p:txBody>
      </p:sp>
    </p:spTree>
    <p:extLst>
      <p:ext uri="{BB962C8B-B14F-4D97-AF65-F5344CB8AC3E}">
        <p14:creationId xmlns="" xmlns:p14="http://schemas.microsoft.com/office/powerpoint/2010/main" val="3307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3F8BD5-2242-440A-BF77-922F2091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841"/>
            <a:ext cx="11950261" cy="66993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err="1"/>
              <a:t>Cписок</a:t>
            </a:r>
            <a:r>
              <a:rPr lang="ru-RU" sz="2300" b="1" dirty="0"/>
              <a:t> элементов содержания, обязательных к освоению на уровнях А1–А2, владение которыми должен продемонстрировать участник экзамена при выполнении задания </a:t>
            </a:r>
            <a:r>
              <a:rPr lang="ru-RU" sz="2300" b="1" dirty="0" smtClean="0"/>
              <a:t>№ 3</a:t>
            </a:r>
            <a:endParaRPr lang="ru-RU" sz="2300" b="1" dirty="0"/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924910" y="1008994"/>
            <a:ext cx="8292662" cy="584900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/>
              <a:t>Adjectives: comparative and superlative degrees </a:t>
            </a:r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Adjectives</a:t>
            </a:r>
            <a:r>
              <a:rPr lang="ru-RU" sz="1400" dirty="0" smtClean="0"/>
              <a:t> </a:t>
            </a:r>
            <a:r>
              <a:rPr lang="en-US" sz="1400" dirty="0" smtClean="0"/>
              <a:t>and adverbs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Articles (when they change the meaning of the sentence)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Countable and uncountable nouns with much/many (How much / how many)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Countable nouns: the plural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Future actions (will, going to, Present Сontinuous)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Imperatives 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Modals — can/could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Modals — have to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Modals — should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Modals — must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Passive voice (Present and Past Simple)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Present and Past Continuous  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Present and Past Simple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Possessive case of nouns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Prepositions of time: on/in/at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Present Perfect 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Pronouns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There + to be / It + to be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Verb + </a:t>
            </a:r>
            <a:r>
              <a:rPr lang="en-US" sz="1400" dirty="0" err="1" smtClean="0"/>
              <a:t>ing</a:t>
            </a:r>
            <a:r>
              <a:rPr lang="en-US" sz="1400" dirty="0" smtClean="0"/>
              <a:t>: enjoy / like / hate / love doing 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Verb + to infinitive: like / hate / love to do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Word order in statements and questions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1344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756554"/>
            <a:ext cx="11811000" cy="59708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Task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3.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You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are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going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give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interview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You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have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answer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five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questions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Give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answers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questions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Remember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that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you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have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answer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each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question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Tapescript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for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Task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Interviewer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Hello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everybody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!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It’s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Teenagers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Round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World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Channel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Our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guest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today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teenager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from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Russia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and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are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going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discuss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hobbies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We’d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like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know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our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guest’s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point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of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view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this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issue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Please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answer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five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questions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let’s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get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started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r>
              <a:rPr lang="en-GB" b="1" dirty="0" smtClean="0"/>
              <a:t>Interviewer: What types of presents are popular among teenagers in Russia? Why do they like them?</a:t>
            </a:r>
            <a:endParaRPr lang="ru-RU" dirty="0" smtClean="0"/>
          </a:p>
          <a:p>
            <a:r>
              <a:rPr lang="en-GB" b="1" dirty="0" smtClean="0"/>
              <a:t>Student: _________________________ </a:t>
            </a:r>
            <a:endParaRPr lang="ru-RU" dirty="0" smtClean="0"/>
          </a:p>
          <a:p>
            <a:r>
              <a:rPr lang="en-GB" b="1" dirty="0" smtClean="0"/>
              <a:t>Interviewer: What problem can arise when choosing a present for a teenager? Why is that so?</a:t>
            </a:r>
            <a:endParaRPr lang="ru-RU" dirty="0" smtClean="0"/>
          </a:p>
          <a:p>
            <a:r>
              <a:rPr lang="en-GB" b="1" dirty="0" smtClean="0"/>
              <a:t>Student: _________________________ </a:t>
            </a:r>
            <a:endParaRPr lang="ru-RU" dirty="0" smtClean="0"/>
          </a:p>
          <a:p>
            <a:r>
              <a:rPr lang="en-GB" b="1" dirty="0" smtClean="0"/>
              <a:t>Interviewer: Which do you like more: giving or receiving presents? Why?	</a:t>
            </a:r>
            <a:endParaRPr lang="ru-RU" dirty="0" smtClean="0"/>
          </a:p>
          <a:p>
            <a:r>
              <a:rPr lang="en-GB" b="1" dirty="0" smtClean="0"/>
              <a:t>Student: _________________________ </a:t>
            </a:r>
            <a:endParaRPr lang="ru-RU" dirty="0" smtClean="0"/>
          </a:p>
          <a:p>
            <a:r>
              <a:rPr lang="en-GB" b="1" dirty="0" smtClean="0"/>
              <a:t>Interviewer: Are there any particular traditions in Russia connected with giving or receiving presents? If so, what are they?</a:t>
            </a:r>
            <a:endParaRPr lang="ru-RU" dirty="0" smtClean="0"/>
          </a:p>
          <a:p>
            <a:r>
              <a:rPr lang="en-GB" b="1" dirty="0" smtClean="0"/>
              <a:t>Student: _________________________ </a:t>
            </a:r>
            <a:endParaRPr lang="ru-RU" dirty="0" smtClean="0"/>
          </a:p>
          <a:p>
            <a:r>
              <a:rPr lang="en-GB" b="1" dirty="0" smtClean="0"/>
              <a:t>Interviewer: What present would you most like to get for your next birthday? Why?</a:t>
            </a:r>
            <a:endParaRPr lang="ru-RU" dirty="0" smtClean="0"/>
          </a:p>
          <a:p>
            <a:r>
              <a:rPr lang="en-GB" b="1" dirty="0" smtClean="0"/>
              <a:t>Student: _________________________ </a:t>
            </a:r>
            <a:endParaRPr lang="ru-RU" dirty="0" smtClean="0"/>
          </a:p>
          <a:p>
            <a:r>
              <a:rPr lang="en-GB" b="1" dirty="0" smtClean="0"/>
              <a:t>Interviewer: Thank you very much for your interview.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48779" y="817729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  <a:cs typeface="Shruti" pitchFamily="34" charset="0"/>
              </a:rPr>
              <a:t>full</a:t>
            </a:r>
            <a:r>
              <a:rPr lang="ru-RU" b="1" dirty="0" smtClean="0">
                <a:solidFill>
                  <a:srgbClr val="000000"/>
                </a:solidFill>
                <a:cs typeface="Shruti" pitchFamily="34" charset="0"/>
              </a:rPr>
              <a:t> </a:t>
            </a:r>
            <a:endParaRPr lang="ru-RU" dirty="0">
              <a:cs typeface="Shrut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4890" y="1089871"/>
            <a:ext cx="197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(2−3 </a:t>
            </a:r>
            <a:r>
              <a:rPr lang="ru-RU" b="1" dirty="0" err="1" smtClean="0">
                <a:solidFill>
                  <a:srgbClr val="000000"/>
                </a:solidFill>
                <a:cs typeface="Arial" pitchFamily="34" charset="0"/>
              </a:rPr>
              <a:t>sentences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).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97376" y="1078531"/>
            <a:ext cx="14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40 </a:t>
            </a:r>
            <a:r>
              <a:rPr lang="ru-RU" b="1" dirty="0" err="1" smtClean="0">
                <a:solidFill>
                  <a:srgbClr val="000000"/>
                </a:solidFill>
                <a:cs typeface="Arial" pitchFamily="34" charset="0"/>
              </a:rPr>
              <a:t>seconds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7D6E30A-D912-458C-AD1A-A180817C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413" y="189187"/>
            <a:ext cx="3815256" cy="68054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ЗАДАНИЕ №3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 action="ppaction://hlinkf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A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A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A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A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A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1A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268685" y="5541450"/>
            <a:ext cx="65749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76775" algn="l"/>
              </a:tabLst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Well, I would say the best present for my next birthday would be a new smartphone. I know that it isn't cheap, but it's my heart's desire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515" y="950917"/>
            <a:ext cx="5932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676775" algn="l"/>
              </a:tabLst>
            </a:pPr>
            <a:r>
              <a:rPr lang="en-GB" b="1" dirty="0" smtClean="0">
                <a:solidFill>
                  <a:srgbClr val="282E3E"/>
                </a:solidFill>
                <a:ea typeface="Times New Roman" pitchFamily="18" charset="0"/>
                <a:cs typeface="Arial" pitchFamily="34" charset="0"/>
              </a:rPr>
              <a:t>What types of presents are popular among teenagers in Russia? Why do they like them?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1315" y="717296"/>
            <a:ext cx="5769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76775" algn="l"/>
              </a:tabLst>
            </a:pPr>
            <a:r>
              <a:rPr lang="en-GB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 believe that the most popular type of presents among teenagers in Russia is smartphones. Having the latest device is their main desire.</a:t>
            </a:r>
            <a:endParaRPr lang="ru-RU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885" y="1953082"/>
            <a:ext cx="4669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76775" algn="l"/>
              </a:tabLst>
            </a:pPr>
            <a:r>
              <a:rPr lang="en-GB" b="1" dirty="0" smtClean="0">
                <a:solidFill>
                  <a:srgbClr val="282E3E"/>
                </a:solidFill>
                <a:ea typeface="Times New Roman" pitchFamily="18" charset="0"/>
                <a:cs typeface="Arial" pitchFamily="34" charset="0"/>
              </a:rPr>
              <a:t>What problem can arise when choosing a present for a teenager? Why is that so?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8067" y="1849184"/>
            <a:ext cx="6140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76775" algn="l"/>
              </a:tabLst>
            </a:pPr>
            <a:r>
              <a:rPr lang="en-GB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In my view, the biggest problem in choosing a present for a teenager is the price. Nearly all teenagers want smartphones, which are not cheap.</a:t>
            </a:r>
            <a:endParaRPr lang="ru-RU" b="1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8341" y="3161170"/>
            <a:ext cx="5366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76775" algn="l"/>
              </a:tabLst>
            </a:pPr>
            <a:r>
              <a:rPr lang="en-GB" b="1" dirty="0" smtClean="0">
                <a:solidFill>
                  <a:srgbClr val="282E3E"/>
                </a:solidFill>
                <a:ea typeface="Times New Roman" pitchFamily="18" charset="0"/>
                <a:cs typeface="Arial" pitchFamily="34" charset="0"/>
              </a:rPr>
              <a:t>Which do you like more: giving or receiving presents? Why?	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4114" y="3107422"/>
            <a:ext cx="6085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76775" algn="l"/>
              </a:tabLst>
            </a:pPr>
            <a:r>
              <a:rPr lang="en-GB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Well, I like giving presents more. I really enjoy choosing presents for my friends and I like to make them happy.</a:t>
            </a:r>
            <a:endParaRPr lang="ru-RU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057" y="4255381"/>
            <a:ext cx="5421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76775" algn="l"/>
              </a:tabLst>
            </a:pPr>
            <a:r>
              <a:rPr lang="en-GB" b="1" dirty="0" smtClean="0">
                <a:solidFill>
                  <a:srgbClr val="282E3E"/>
                </a:solidFill>
                <a:ea typeface="Times New Roman" pitchFamily="18" charset="0"/>
                <a:cs typeface="Arial" pitchFamily="34" charset="0"/>
              </a:rPr>
              <a:t>Are there any particular traditions in Russia connected with giving or receiving presents? If so, what are they?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7399" y="4196384"/>
            <a:ext cx="6193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76775" algn="l"/>
              </a:tabLst>
            </a:pPr>
            <a:r>
              <a:rPr lang="en-GB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Yes, there are some traditions in Russia. On New Year's Day people wrap presents and put them under the Christmas tree. After midnight they exchange presents and have fun.</a:t>
            </a:r>
            <a:endParaRPr lang="ru-RU" b="1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616383"/>
            <a:ext cx="521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76775" algn="l"/>
              </a:tabLst>
            </a:pPr>
            <a:r>
              <a:rPr lang="en-GB" b="1" dirty="0" smtClean="0">
                <a:solidFill>
                  <a:srgbClr val="282E3E"/>
                </a:solidFill>
                <a:ea typeface="Times New Roman" pitchFamily="18" charset="0"/>
                <a:cs typeface="Arial" pitchFamily="34" charset="0"/>
              </a:rPr>
              <a:t>What present would you most like to get for your next birthday? Why?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7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2" y="1225620"/>
            <a:ext cx="6781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выражения</a:t>
            </a:r>
            <a:r>
              <a:rPr lang="en-US" dirty="0" smtClean="0"/>
              <a:t> </a:t>
            </a:r>
            <a:r>
              <a:rPr lang="en-US" dirty="0" err="1" smtClean="0"/>
              <a:t>своего</a:t>
            </a:r>
            <a:r>
              <a:rPr lang="en-US" dirty="0" smtClean="0"/>
              <a:t> </a:t>
            </a:r>
            <a:r>
              <a:rPr lang="en-US" dirty="0" err="1" smtClean="0"/>
              <a:t>мнения</a:t>
            </a:r>
            <a:r>
              <a:rPr lang="en-US" dirty="0" smtClean="0"/>
              <a:t> </a:t>
            </a:r>
            <a:r>
              <a:rPr lang="en-US" dirty="0" err="1" smtClean="0"/>
              <a:t>используйте</a:t>
            </a:r>
            <a:r>
              <a:rPr lang="en-US" dirty="0" smtClean="0"/>
              <a:t> </a:t>
            </a:r>
            <a:r>
              <a:rPr lang="en-US" dirty="0" err="1" smtClean="0"/>
              <a:t>фразы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smtClean="0"/>
              <a:t>I believe/ In my opinion/ To my mind/ Personally, I believe и </a:t>
            </a:r>
            <a:r>
              <a:rPr lang="en-US" dirty="0" err="1" smtClean="0"/>
              <a:t>т.д</a:t>
            </a:r>
            <a:r>
              <a:rPr lang="en-US" dirty="0" smtClean="0"/>
              <a:t>.;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738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вы ошиблись во время ответа, то вы можете начать отвечать заново. Эксперт зачтет последнюю версию вашего ответа на вопрос.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5086" y="3775893"/>
            <a:ext cx="8207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Самое простое – заполните паузу общими фразами: </a:t>
            </a:r>
            <a:endParaRPr lang="en-US" dirty="0" smtClean="0"/>
          </a:p>
          <a:p>
            <a:endParaRPr lang="en-US" i="1" dirty="0" smtClean="0"/>
          </a:p>
          <a:p>
            <a:r>
              <a:rPr lang="en-GB" i="1" dirty="0" smtClean="0"/>
              <a:t>Hmm, that’s an interesting question… I’d say…Hmm, I haven’t thought about it before, but I can’t say for sure.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67943" y="525635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у вас осталось время после того, как вы ответили на вопрос, то рекомендуем просто подождать следующего вопроса, а не заполнять паузы, так как это может сыграть не в вашу пользу.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984019D2-7883-4C03-BD32-90BC4F8A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496479"/>
            <a:ext cx="10776265" cy="517759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перефразировать вопрос;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стараться использовать сложную лексику;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стараться продемонстрировать богатый словарный запас;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стараться говорить больше;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переспрашивать, задавать вопросы;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здороваться;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отвечать отдельными словами;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делать слишком большие паузы между предложениями;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делать ЭЛЕМЕНТАРНЫХ лексико-грамматических ошибок и/или фонетических ошибок.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70116" y="805934"/>
            <a:ext cx="69322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/>
              <a:t>Что НЕ НУЖНО делать в устной части ЕГЭ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3033"/>
            <a:ext cx="10972800" cy="1143000"/>
          </a:xfrm>
        </p:spPr>
        <p:txBody>
          <a:bodyPr/>
          <a:lstStyle/>
          <a:p>
            <a:r>
              <a:rPr lang="ru-RU" b="1" dirty="0" smtClean="0"/>
              <a:t>Задание 4: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64" y="1921626"/>
            <a:ext cx="4973782" cy="450688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Ученику необходимо представить, что он готовит совместный проект с другом на заданную тему. По заданию ему нужно оставить своему напарнику голосовое сообщение, в котором надо кратко описать две иллюстрации, указать на сходства и различия в рамках темы проекта, выделить по 1—2 плюса и 1—2 минуса тематики каждой иллюстрации и выразить свое мнение.</a:t>
            </a:r>
          </a:p>
          <a:p>
            <a:pPr>
              <a:buNone/>
            </a:pPr>
            <a:r>
              <a:rPr lang="ru-RU" dirty="0" smtClean="0"/>
              <a:t>    10 баллов</a:t>
            </a:r>
            <a:endParaRPr lang="ru-RU" dirty="0"/>
          </a:p>
        </p:txBody>
      </p:sp>
      <p:pic>
        <p:nvPicPr>
          <p:cNvPr id="5" name="Picture 3" descr="C:\Users\Елена Валентиновна\Downloads\speaking_part4@2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108" y="255010"/>
            <a:ext cx="6502977" cy="6375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619" y="494606"/>
            <a:ext cx="10972800" cy="6100157"/>
          </a:xfrm>
        </p:spPr>
        <p:txBody>
          <a:bodyPr/>
          <a:lstStyle/>
          <a:p>
            <a:r>
              <a:rPr lang="ru-RU" b="1" dirty="0" smtClean="0"/>
              <a:t> Совет №1.</a:t>
            </a:r>
            <a:endParaRPr lang="ru-RU" dirty="0" smtClean="0"/>
          </a:p>
          <a:p>
            <a:r>
              <a:rPr lang="ru-RU" b="1" dirty="0" smtClean="0"/>
              <a:t>Представьте, что вы записываете голосовое сообщение своему другу в </a:t>
            </a:r>
            <a:r>
              <a:rPr lang="ru-RU" b="1" dirty="0" err="1" smtClean="0"/>
              <a:t>мессенджере</a:t>
            </a:r>
            <a:r>
              <a:rPr lang="ru-RU" b="1" dirty="0" smtClean="0"/>
              <a:t>. Со своими друзьями мы общаемся в неформальном стиле, используя несложные предложения. При этом мы говорим достаточно быстро. Начните свое сообщение с приветствия и названия проекта, который вы с другом собираетесь защитить.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57842"/>
            <a:ext cx="10972800" cy="573993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 Совет №2.</a:t>
            </a:r>
            <a:endParaRPr lang="ru-RU" dirty="0" smtClean="0"/>
          </a:p>
          <a:p>
            <a:r>
              <a:rPr lang="ru-RU" b="1" dirty="0" smtClean="0"/>
              <a:t>Кратко опишите обе картинки. Имейте ввиду, что действие на картинке происходит «сейчас». Поэтому здесь нужно использовать такие времена как </a:t>
            </a:r>
            <a:r>
              <a:rPr lang="ru-RU" b="1" dirty="0" err="1" smtClean="0"/>
              <a:t>Present</a:t>
            </a:r>
            <a:r>
              <a:rPr lang="ru-RU" b="1" dirty="0" smtClean="0"/>
              <a:t> </a:t>
            </a:r>
            <a:r>
              <a:rPr lang="ru-RU" b="1" dirty="0" err="1" smtClean="0"/>
              <a:t>Continuous</a:t>
            </a:r>
            <a:r>
              <a:rPr lang="ru-RU" b="1" dirty="0" smtClean="0"/>
              <a:t>, </a:t>
            </a:r>
            <a:r>
              <a:rPr lang="ru-RU" b="1" dirty="0" err="1" smtClean="0"/>
              <a:t>Present</a:t>
            </a:r>
            <a:r>
              <a:rPr lang="ru-RU" b="1" dirty="0" smtClean="0"/>
              <a:t> </a:t>
            </a:r>
            <a:r>
              <a:rPr lang="ru-RU" b="1" dirty="0" err="1" smtClean="0"/>
              <a:t>Simple</a:t>
            </a:r>
            <a:r>
              <a:rPr lang="ru-RU" b="1" dirty="0" smtClean="0"/>
              <a:t>. Не забывайте использовать такие средства </a:t>
            </a:r>
            <a:r>
              <a:rPr lang="ru-RU" b="1" dirty="0" err="1" smtClean="0"/>
              <a:t>speculating</a:t>
            </a:r>
            <a:r>
              <a:rPr lang="ru-RU" b="1" dirty="0" smtClean="0"/>
              <a:t> (размышление, догадка), как </a:t>
            </a:r>
            <a:r>
              <a:rPr lang="ru-RU" b="1" dirty="0" err="1" smtClean="0"/>
              <a:t>might</a:t>
            </a:r>
            <a:r>
              <a:rPr lang="ru-RU" b="1" dirty="0" smtClean="0"/>
              <a:t>, </a:t>
            </a:r>
            <a:r>
              <a:rPr lang="ru-RU" b="1" dirty="0" err="1" smtClean="0"/>
              <a:t>could</a:t>
            </a:r>
            <a:r>
              <a:rPr lang="ru-RU" b="1" dirty="0" smtClean="0"/>
              <a:t>, </a:t>
            </a:r>
            <a:r>
              <a:rPr lang="ru-RU" b="1" dirty="0" err="1" smtClean="0"/>
              <a:t>look</a:t>
            </a:r>
            <a:r>
              <a:rPr lang="ru-RU" b="1" dirty="0" smtClean="0"/>
              <a:t>, </a:t>
            </a:r>
            <a:r>
              <a:rPr lang="ru-RU" b="1" dirty="0" err="1" smtClean="0"/>
              <a:t>seem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Совет №3.</a:t>
            </a:r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Определитесь </a:t>
            </a:r>
            <a:r>
              <a:rPr lang="ru-RU" b="1" dirty="0" smtClean="0"/>
              <a:t>со структурой подачи информации, когда говорите о преимуществах и недостатках. Это можно сделать следующим образом:</a:t>
            </a:r>
          </a:p>
          <a:p>
            <a:pPr fontAlgn="base">
              <a:buNone/>
            </a:pPr>
            <a:r>
              <a:rPr lang="ru-RU" dirty="0" smtClean="0"/>
              <a:t>Сначала преимущества двух видов книг: бумажной и цифровой. Затем недостатки двух видов книг</a:t>
            </a:r>
          </a:p>
          <a:p>
            <a:pPr fontAlgn="base">
              <a:buNone/>
            </a:pPr>
            <a:r>
              <a:rPr lang="ru-RU" dirty="0" smtClean="0"/>
              <a:t>Сначала преимущества и недостатки одного вида книг. Далее и преимущества, и недостатки второго вида книг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4C8C84-23EE-46CD-AF8F-582D9FF7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чтении вслух экзаменуемый должен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продемонстрировать следующие навыки (их отсутствие ведёт к снижению оценки):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D9643B-EC7D-4759-8AB9-5D433CD2C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5" y="1903861"/>
            <a:ext cx="10058400" cy="475819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900" dirty="0"/>
              <a:t>владеть правилами чтения и исключениями из правил, позволяющими произносить слова без грубых ошибок, искажающих смысл слова и приводящих к сбою коммуникации;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 дифференцировать и правильно произносить долгие и краткие гласные: [iː] – [ɪ] (</a:t>
            </a:r>
            <a:r>
              <a:rPr lang="ru-RU" sz="1900" dirty="0" err="1"/>
              <a:t>peak</a:t>
            </a:r>
            <a:r>
              <a:rPr lang="ru-RU" sz="1900" dirty="0"/>
              <a:t> – </a:t>
            </a:r>
            <a:r>
              <a:rPr lang="ru-RU" sz="1900" dirty="0" err="1"/>
              <a:t>pick</a:t>
            </a:r>
            <a:r>
              <a:rPr lang="ru-RU" sz="1900" dirty="0"/>
              <a:t>); [ɔː] – [ɒ] (</a:t>
            </a:r>
            <a:r>
              <a:rPr lang="ru-RU" sz="1900" dirty="0" err="1"/>
              <a:t>short</a:t>
            </a:r>
            <a:r>
              <a:rPr lang="ru-RU" sz="1900" dirty="0"/>
              <a:t> – </a:t>
            </a:r>
            <a:r>
              <a:rPr lang="ru-RU" sz="1900" dirty="0" err="1"/>
              <a:t>shot</a:t>
            </a:r>
            <a:r>
              <a:rPr lang="ru-RU" sz="1900" dirty="0"/>
              <a:t>); [ɑː] – [ʌ] (</a:t>
            </a:r>
            <a:r>
              <a:rPr lang="ru-RU" sz="1900" dirty="0" err="1"/>
              <a:t>heart</a:t>
            </a:r>
            <a:r>
              <a:rPr lang="ru-RU" sz="1900" dirty="0"/>
              <a:t> – </a:t>
            </a:r>
            <a:r>
              <a:rPr lang="ru-RU" sz="1900" dirty="0" err="1"/>
              <a:t>hut</a:t>
            </a:r>
            <a:r>
              <a:rPr lang="ru-RU" sz="1900" dirty="0"/>
              <a:t>); [u:] – [u ] (</a:t>
            </a:r>
            <a:r>
              <a:rPr lang="ru-RU" sz="1900" dirty="0" err="1"/>
              <a:t>pool</a:t>
            </a:r>
            <a:r>
              <a:rPr lang="ru-RU" sz="1900" dirty="0"/>
              <a:t> – </a:t>
            </a:r>
            <a:r>
              <a:rPr lang="ru-RU" sz="1900" dirty="0" err="1"/>
              <a:t>pull</a:t>
            </a:r>
            <a:r>
              <a:rPr lang="ru-RU" sz="1900" dirty="0"/>
              <a:t>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дифференцировать и правильно произносить межзубные [ð]/[θ] и фрикативные согласные[z]/[s] без замещения их межзубными фрикативными (</a:t>
            </a:r>
            <a:r>
              <a:rPr lang="ru-RU" sz="1900" dirty="0" err="1"/>
              <a:t>think</a:t>
            </a:r>
            <a:r>
              <a:rPr lang="ru-RU" sz="1900" dirty="0"/>
              <a:t> – </a:t>
            </a:r>
            <a:r>
              <a:rPr lang="ru-RU" sz="1900" dirty="0" err="1"/>
              <a:t>sink</a:t>
            </a:r>
            <a:r>
              <a:rPr lang="ru-RU" sz="1900" dirty="0"/>
              <a:t>);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дифференцировать и правильно произносить губно-губной [w] и губно-зубной [v] согласные;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дифференцировать и правильно произносить гласные [ɔː] и [ɜː] (как, например, в словах </a:t>
            </a:r>
            <a:r>
              <a:rPr lang="ru-RU" sz="1900" dirty="0" err="1"/>
              <a:t>walk</a:t>
            </a:r>
            <a:r>
              <a:rPr lang="ru-RU" sz="1900" dirty="0"/>
              <a:t> – </a:t>
            </a:r>
            <a:r>
              <a:rPr lang="ru-RU" sz="1900" dirty="0" err="1"/>
              <a:t>work</a:t>
            </a:r>
            <a:r>
              <a:rPr lang="ru-RU" sz="1900" dirty="0"/>
              <a:t>, </a:t>
            </a:r>
            <a:r>
              <a:rPr lang="ru-RU" sz="1900" dirty="0" err="1"/>
              <a:t>form</a:t>
            </a:r>
            <a:r>
              <a:rPr lang="ru-RU" sz="1900" dirty="0"/>
              <a:t> – </a:t>
            </a:r>
            <a:r>
              <a:rPr lang="ru-RU" sz="1900" dirty="0" err="1"/>
              <a:t>firm</a:t>
            </a:r>
            <a:r>
              <a:rPr lang="ru-RU" sz="1900" dirty="0"/>
              <a:t>);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владеть «связующим r» (</a:t>
            </a:r>
            <a:r>
              <a:rPr lang="ru-RU" sz="1900" dirty="0" err="1"/>
              <a:t>linking</a:t>
            </a:r>
            <a:r>
              <a:rPr lang="ru-RU" sz="1900" dirty="0"/>
              <a:t> r), т.е. озвучивать конечную r/</a:t>
            </a:r>
            <a:r>
              <a:rPr lang="ru-RU" sz="1900" dirty="0" err="1"/>
              <a:t>re</a:t>
            </a:r>
            <a:r>
              <a:rPr lang="ru-RU" sz="1900" dirty="0"/>
              <a:t> в позиции перед гласной, если с гласной начинается следующее слово (например, </a:t>
            </a:r>
            <a:r>
              <a:rPr lang="ru-RU" sz="1900" dirty="0" err="1"/>
              <a:t>where</a:t>
            </a:r>
            <a:r>
              <a:rPr lang="ru-RU" sz="1900" dirty="0"/>
              <a:t> </a:t>
            </a:r>
            <a:r>
              <a:rPr lang="ru-RU" sz="1900" dirty="0" err="1"/>
              <a:t>is</a:t>
            </a:r>
            <a:r>
              <a:rPr lang="ru-RU" sz="1900" dirty="0"/>
              <a:t>, </a:t>
            </a:r>
            <a:r>
              <a:rPr lang="ru-RU" sz="1900" dirty="0" err="1"/>
              <a:t>there</a:t>
            </a:r>
            <a:r>
              <a:rPr lang="ru-RU" sz="1900" dirty="0"/>
              <a:t> </a:t>
            </a:r>
            <a:r>
              <a:rPr lang="ru-RU" sz="1900" dirty="0" err="1"/>
              <a:t>are</a:t>
            </a:r>
            <a:r>
              <a:rPr lang="ru-RU" sz="1900" dirty="0"/>
              <a:t>);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правильно использовать при чтении текста вслух сильную и слабую формы местоимений и других служебных слов.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23598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b="1" dirty="0" smtClean="0"/>
              <a:t>Совет №4. Говоря о своих предпочтениях и о выборе, многие выпускники говорят “…I </a:t>
            </a:r>
            <a:r>
              <a:rPr lang="ru-RU" b="1" dirty="0" err="1" smtClean="0"/>
              <a:t>would</a:t>
            </a:r>
            <a:r>
              <a:rPr lang="ru-RU" b="1" dirty="0" smtClean="0"/>
              <a:t> </a:t>
            </a:r>
            <a:r>
              <a:rPr lang="ru-RU" b="1" dirty="0" err="1" smtClean="0"/>
              <a:t>choose</a:t>
            </a:r>
            <a:r>
              <a:rPr lang="ru-RU" b="1" dirty="0" smtClean="0"/>
              <a:t> </a:t>
            </a:r>
            <a:r>
              <a:rPr lang="ru-RU" b="1" dirty="0" err="1" smtClean="0"/>
              <a:t>photo</a:t>
            </a:r>
            <a:r>
              <a:rPr lang="ru-RU" b="1" dirty="0" smtClean="0"/>
              <a:t> №1…”. Будьте здесь осторожны! Здесь нужно выбрать не фото, а предмет темы. В нашем случае книгу, либо электронную, либо обычную — печатную. Не забудьте упомянуть, почему вы сделали именно такой выбор.</a:t>
            </a:r>
          </a:p>
          <a:p>
            <a:pPr fontAlgn="base"/>
            <a:r>
              <a:rPr lang="ru-RU" b="1" dirty="0" smtClean="0"/>
              <a:t>Совет №5. Не забывайте тренировать чувство времени. Для подготовки ставьте перед собой песочные часы или таймер. Записывайте себя на диктофон и прослушивайте запись. Попробуйте предположить сколько баллов вы наберете, что именно «хромает» в вашем высказывании, и работайте над этим.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sd.keepcalms.com/i/thanks-for-your-attention-any-questions-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churchofchristatgoldhillroad.org/wp-content/uploads/2017/05/thankyo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204" y="1264802"/>
            <a:ext cx="10673134" cy="4715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pPr rtl="0"/>
              <a:t>26.02.2026</a:t>
            </a:fld>
            <a:endParaRPr lang="en-US"/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37"/>
            <a:ext cx="12192000" cy="6557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CD6EC8-3D89-4C39-B7F7-561CF4BD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Желательно также, чтобы экзаменуемый умел: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739E07-27ED-472C-A2ED-9B88CB6D9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38" y="2345383"/>
            <a:ext cx="10972800" cy="30779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900" dirty="0"/>
              <a:t>противопоставить согласные [p] – [b], [t] – [d], [k] – [g] по силе/слабости, то есть: 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/>
              <a:t>1) сопровождать произношение сильных согласных [p], [t], [k] придыханием, аспирацией, наиболее проявляющейся в позиции перед ударной гласной (исключая сочетания [</a:t>
            </a:r>
            <a:r>
              <a:rPr lang="ru-RU" sz="1900" dirty="0" err="1"/>
              <a:t>sp</a:t>
            </a:r>
            <a:r>
              <a:rPr lang="ru-RU" sz="1900" dirty="0"/>
              <a:t>], [</a:t>
            </a:r>
            <a:r>
              <a:rPr lang="ru-RU" sz="1900" dirty="0" err="1"/>
              <a:t>st</a:t>
            </a:r>
            <a:r>
              <a:rPr lang="ru-RU" sz="1900" dirty="0"/>
              <a:t>], [</a:t>
            </a:r>
            <a:r>
              <a:rPr lang="ru-RU" sz="1900" dirty="0" err="1"/>
              <a:t>sk</a:t>
            </a:r>
            <a:r>
              <a:rPr lang="ru-RU" sz="1900" dirty="0"/>
              <a:t>], так как в них аспирация не наблюдается); 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/>
              <a:t>2) слабые согласные [b], [d], [g] в конце слова не превращать в сильные и не сопровождать полным взрывом. При такой ошибке неизбежно появляется призвук [ə]; 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/>
              <a:t>соблюдать позиционную долготу гласных, зависящую от того, следует ли за ней сильный или слабый согласный; 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/>
              <a:t>избегать палатализации согласных перед гласными [i], [iː], [e], [æ], [ɜː], [</a:t>
            </a:r>
            <a:r>
              <a:rPr lang="ru-RU" sz="1900" dirty="0" err="1"/>
              <a:t>eɪ</a:t>
            </a:r>
            <a:r>
              <a:rPr lang="ru-RU" sz="1900" dirty="0"/>
              <a:t>], [</a:t>
            </a:r>
            <a:r>
              <a:rPr lang="ru-RU" sz="1900" dirty="0" err="1"/>
              <a:t>ɪə</a:t>
            </a:r>
            <a:r>
              <a:rPr lang="ru-RU" sz="1900" dirty="0"/>
              <a:t>]. </a:t>
            </a:r>
          </a:p>
        </p:txBody>
      </p:sp>
    </p:spTree>
    <p:extLst>
      <p:ext uri="{BB962C8B-B14F-4D97-AF65-F5344CB8AC3E}">
        <p14:creationId xmlns="" xmlns:p14="http://schemas.microsoft.com/office/powerpoint/2010/main" val="37810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pPr rtl="0"/>
              <a:t>26.02.2026</a:t>
            </a:fld>
            <a:endParaRPr lang="en-US"/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3" y="354590"/>
            <a:ext cx="10877549" cy="621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DE8F20-6339-4038-BD38-6E889C25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117705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чтении вслух экзаменуемый должен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продемонстрировать следующие навыки в области интонации (их отсутствие ведёт к снижению оценки):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D390EC-75D4-4B45-A435-2CA1D2F72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2503039"/>
            <a:ext cx="10972800" cy="348785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900" dirty="0"/>
              <a:t>расстанавливать паузы – правильно делить текст на смысловые группы (отрезки), с помощью пауз, варьирующихся по длине (более короткие внутри предложения, более длинные в конце предложения);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расстанавливать фразовое ударение – чередование ударных и неударных слов в зависимости от характера слов (служебные </a:t>
            </a:r>
            <a:r>
              <a:rPr lang="ru-RU" sz="1900" dirty="0" err="1"/>
              <a:t>vs</a:t>
            </a:r>
            <a:r>
              <a:rPr lang="ru-RU" sz="1900" dirty="0"/>
              <a:t> знаменательные части речи);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владеть нисходящим тоном для законченной смысловой группы;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владеть восходящим тоном для оформления незаконченной группы, в том числе в случае перечисления;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900" dirty="0"/>
              <a:t>правильно интонационно оформлять разные коммуникативные типы высказывания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067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pPr rtl="0"/>
              <a:t>26.02.2026</a:t>
            </a:fld>
            <a:endParaRPr lang="en-US"/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277091"/>
            <a:ext cx="10072254" cy="65809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59A2F9-129D-4E05-AB82-9B655EBC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Фразовое ударение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9522DE-099F-4D20-B475-209049159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Служебные слова, а именно артикли, союзы, вспомогательные и модальные глаголы, местоимения, как правило, оказываются безударными. Знаменательные части речи, т.е. слова с лексическим значением: существительные, прилагательные, смысловые глаголы – всегда оказываются под ударением. </a:t>
            </a:r>
          </a:p>
        </p:txBody>
      </p:sp>
    </p:spTree>
    <p:extLst>
      <p:ext uri="{BB962C8B-B14F-4D97-AF65-F5344CB8AC3E}">
        <p14:creationId xmlns="" xmlns:p14="http://schemas.microsoft.com/office/powerpoint/2010/main" val="16204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1564</TotalTime>
  <Words>2074</Words>
  <Application>Microsoft Office PowerPoint</Application>
  <PresentationFormat>Произвольный</PresentationFormat>
  <Paragraphs>192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СТРАТЕГИИ ПОДГОТОВКИ УЧАЩИХСЯ  К УСТНОЙ ЧАСТИ ЕГЭ  ПО АНГЛИЙСКОМУ ЯЗЫКУ</vt:lpstr>
      <vt:lpstr> Задание № 1  (чтение вслух фрагмента информационного или научно-популярного стилистически нейтрального текста)</vt:lpstr>
      <vt:lpstr>При чтении вслух экзаменуемый должен ОБЯЗАТЕЛЬНО продемонстрировать следующие навыки (их отсутствие ведёт к снижению оценки): </vt:lpstr>
      <vt:lpstr>Слайд 4</vt:lpstr>
      <vt:lpstr>Желательно также, чтобы экзаменуемый умел: </vt:lpstr>
      <vt:lpstr>Слайд 6</vt:lpstr>
      <vt:lpstr>При чтении вслух экзаменуемый должен ОБЯЗАТЕЛЬНО продемонстрировать следующие навыки в области интонации (их отсутствие ведёт к снижению оценки):</vt:lpstr>
      <vt:lpstr>Слайд 8</vt:lpstr>
      <vt:lpstr>Фразовое ударение</vt:lpstr>
      <vt:lpstr>Логическое ударение</vt:lpstr>
      <vt:lpstr>ВАЖНО!</vt:lpstr>
      <vt:lpstr>Задание № 2  условный диалог-расспрос с опорой на вербальную ситуацию и фотографию (картинку)</vt:lpstr>
      <vt:lpstr>Важно!</vt:lpstr>
      <vt:lpstr>Слайд 14</vt:lpstr>
      <vt:lpstr>Слайд 15</vt:lpstr>
      <vt:lpstr>Слайд 16</vt:lpstr>
      <vt:lpstr>Слайд 17</vt:lpstr>
      <vt:lpstr>Слайд 18</vt:lpstr>
      <vt:lpstr>Задание № 3   условный диалог-интервью</vt:lpstr>
      <vt:lpstr>Важно!</vt:lpstr>
      <vt:lpstr>Какие фонетические, лексические и грамматические ошибки ведут к 0 баллов за ответ на вопрос?</vt:lpstr>
      <vt:lpstr>Cписок элементов содержания, обязательных к освоению на уровнях А1–А2, владение которыми должен продемонстрировать участник экзамена при выполнении задания № 3</vt:lpstr>
      <vt:lpstr>ЗАДАНИЕ №3</vt:lpstr>
      <vt:lpstr>Слайд 24</vt:lpstr>
      <vt:lpstr>Слайд 25</vt:lpstr>
      <vt:lpstr>Слайд 26</vt:lpstr>
      <vt:lpstr>Задание 4: 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</dc:title>
  <dc:creator>Лена</dc:creator>
  <cp:lastModifiedBy>Елена Валентиновна</cp:lastModifiedBy>
  <cp:revision>86</cp:revision>
  <dcterms:created xsi:type="dcterms:W3CDTF">2023-02-24T15:28:29Z</dcterms:created>
  <dcterms:modified xsi:type="dcterms:W3CDTF">2026-02-26T07:33:49Z</dcterms:modified>
</cp:coreProperties>
</file>