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CA8CCF-756C-4F32-B72D-21C890DF68C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B0FB62-689A-4CF0-8A38-BBD345D83C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918648" cy="223224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Письменная часть экзамена: эссе и письмо: «Критерии оценивания письменных работ. Практикум по написанию эссе и личных писем».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81128"/>
            <a:ext cx="4246240" cy="13716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Ковтун Наталья Александровна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английского языка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МАОУ «СОШ №2 п. Новоорск»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4" y="127989"/>
            <a:ext cx="4599542" cy="63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98" y="548680"/>
            <a:ext cx="4623800" cy="57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98" y="548679"/>
            <a:ext cx="4623800" cy="57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0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Рекомендации по выполнению задания 38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Решение коммуникативной </a:t>
            </a:r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По этому критерию можно </a:t>
            </a:r>
            <a:r>
              <a:rPr lang="ru-RU" dirty="0"/>
              <a:t>максимум получить </a:t>
            </a:r>
            <a:r>
              <a:rPr lang="ru-RU" b="1" dirty="0"/>
              <a:t>3 </a:t>
            </a:r>
            <a:r>
              <a:rPr lang="ru-RU" b="1" dirty="0" smtClean="0"/>
              <a:t>балла</a:t>
            </a:r>
            <a:r>
              <a:rPr lang="ru-RU" dirty="0" smtClean="0"/>
              <a:t>, если:</a:t>
            </a:r>
          </a:p>
          <a:p>
            <a:r>
              <a:rPr lang="ru-RU" dirty="0" smtClean="0"/>
              <a:t>Проект </a:t>
            </a:r>
            <a:r>
              <a:rPr lang="ru-RU" dirty="0"/>
              <a:t>написано в соответствии </a:t>
            </a:r>
            <a:r>
              <a:rPr lang="ru-RU" b="1" dirty="0"/>
              <a:t>с темой</a:t>
            </a:r>
            <a:endParaRPr lang="ru-RU" dirty="0"/>
          </a:p>
          <a:p>
            <a:pPr lvl="0"/>
            <a:r>
              <a:rPr lang="ru-RU" dirty="0"/>
              <a:t>Проект написан </a:t>
            </a:r>
            <a:r>
              <a:rPr lang="ru-RU" b="1" dirty="0"/>
              <a:t>по плану</a:t>
            </a:r>
            <a:endParaRPr lang="ru-RU" dirty="0"/>
          </a:p>
          <a:p>
            <a:pPr lvl="0"/>
            <a:r>
              <a:rPr lang="ru-RU" b="1" dirty="0"/>
              <a:t>Все пункты</a:t>
            </a:r>
            <a:r>
              <a:rPr lang="ru-RU" dirty="0"/>
              <a:t> из таблицы указаны в работе</a:t>
            </a:r>
          </a:p>
          <a:p>
            <a:pPr lvl="0"/>
            <a:r>
              <a:rPr lang="ru-RU" dirty="0"/>
              <a:t>В нём </a:t>
            </a:r>
            <a:r>
              <a:rPr lang="ru-RU" b="1" dirty="0"/>
              <a:t>достаточно слов</a:t>
            </a:r>
            <a:endParaRPr lang="ru-RU" dirty="0"/>
          </a:p>
          <a:p>
            <a:pPr lvl="0"/>
            <a:r>
              <a:rPr lang="ru-RU" dirty="0"/>
              <a:t>Стиль </a:t>
            </a:r>
            <a:r>
              <a:rPr lang="ru-RU" b="1" dirty="0"/>
              <a:t>нейтральный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5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Организация текста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Максимум по этому критерию – также</a:t>
            </a:r>
            <a:r>
              <a:rPr lang="ru-RU" b="1" dirty="0"/>
              <a:t> 3 балла</a:t>
            </a:r>
            <a:r>
              <a:rPr lang="ru-RU" dirty="0"/>
              <a:t>. Их можно получить если:</a:t>
            </a:r>
          </a:p>
          <a:p>
            <a:pPr lvl="0"/>
            <a:r>
              <a:rPr lang="ru-RU" dirty="0"/>
              <a:t>П</a:t>
            </a:r>
            <a:r>
              <a:rPr lang="ru-RU" dirty="0" smtClean="0"/>
              <a:t>роект </a:t>
            </a:r>
            <a:r>
              <a:rPr lang="ru-RU" dirty="0"/>
              <a:t>правильно разделен на </a:t>
            </a:r>
            <a:r>
              <a:rPr lang="ru-RU" b="1" dirty="0"/>
              <a:t>абзацы</a:t>
            </a:r>
            <a:endParaRPr lang="ru-RU" dirty="0"/>
          </a:p>
          <a:p>
            <a:pPr lvl="0"/>
            <a:r>
              <a:rPr lang="ru-RU" dirty="0"/>
              <a:t>Н</a:t>
            </a:r>
            <a:r>
              <a:rPr lang="ru-RU" dirty="0" smtClean="0"/>
              <a:t>аписано </a:t>
            </a:r>
            <a:r>
              <a:rPr lang="ru-RU" dirty="0"/>
              <a:t>логично и присутствуют </a:t>
            </a:r>
            <a:r>
              <a:rPr lang="ru-RU" b="1" dirty="0"/>
              <a:t>средства логической связи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3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8496944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Вступление </a:t>
            </a:r>
            <a:r>
              <a:rPr lang="ru-RU" b="1" dirty="0"/>
              <a:t>(параграф №1</a:t>
            </a:r>
            <a:r>
              <a:rPr lang="ru-RU" b="1" dirty="0" smtClean="0"/>
              <a:t>) </a:t>
            </a:r>
            <a:r>
              <a:rPr lang="ru-RU" dirty="0"/>
              <a:t>состоит из 2-3 предложений и знакомит нас с </a:t>
            </a:r>
            <a:r>
              <a:rPr lang="ru-RU" b="1" dirty="0"/>
              <a:t>темой, указанной в самом задании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Клише</a:t>
            </a:r>
            <a:r>
              <a:rPr lang="ru-RU" dirty="0"/>
              <a:t> для этого абзаца:</a:t>
            </a:r>
          </a:p>
          <a:p>
            <a:pPr lvl="0"/>
            <a:r>
              <a:rPr lang="en-US" dirty="0"/>
              <a:t>It is well known that (topic)</a:t>
            </a:r>
            <a:endParaRPr lang="ru-RU" dirty="0"/>
          </a:p>
          <a:p>
            <a:pPr lvl="0"/>
            <a:r>
              <a:rPr lang="en-US" dirty="0"/>
              <a:t>Nowadays more and more people (action connected with the topic)</a:t>
            </a:r>
            <a:endParaRPr lang="ru-RU" dirty="0"/>
          </a:p>
          <a:p>
            <a:pPr lvl="0"/>
            <a:r>
              <a:rPr lang="en-US" dirty="0"/>
              <a:t>Over the last few decades there has been a significant increase in the number of people who (do something connected with the topic).</a:t>
            </a:r>
            <a:endParaRPr lang="ru-RU" dirty="0"/>
          </a:p>
          <a:p>
            <a:pPr lvl="0"/>
            <a:r>
              <a:rPr lang="en-US" dirty="0"/>
              <a:t>(Topic) plays an important role in our life</a:t>
            </a:r>
            <a:endParaRPr lang="ru-RU" dirty="0"/>
          </a:p>
          <a:p>
            <a:pPr lvl="0"/>
            <a:r>
              <a:rPr lang="en-US" dirty="0"/>
              <a:t>Undoubtedly, all people (action connected with the topic)</a:t>
            </a:r>
            <a:endParaRPr lang="ru-RU" dirty="0"/>
          </a:p>
          <a:p>
            <a:pPr lvl="0"/>
            <a:r>
              <a:rPr lang="en-US" dirty="0"/>
              <a:t>Nowadays it is impossible to imagine … without …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496944" cy="5400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Основные свойства графика (параграф №2</a:t>
            </a:r>
            <a:r>
              <a:rPr lang="ru-RU" b="1" dirty="0" smtClean="0"/>
              <a:t>) </a:t>
            </a:r>
            <a:r>
              <a:rPr lang="ru-RU" dirty="0" smtClean="0"/>
              <a:t>указывает на </a:t>
            </a:r>
            <a:r>
              <a:rPr lang="ru-RU" b="1" dirty="0"/>
              <a:t>2-3 главных факта </a:t>
            </a:r>
            <a:r>
              <a:rPr lang="ru-RU" dirty="0"/>
              <a:t>из </a:t>
            </a:r>
            <a:r>
              <a:rPr lang="ru-RU" dirty="0" smtClean="0"/>
              <a:t>таблицы/графика.</a:t>
            </a:r>
          </a:p>
          <a:p>
            <a:pPr marL="0" indent="0">
              <a:buNone/>
            </a:pPr>
            <a:r>
              <a:rPr lang="ru-RU" b="1" dirty="0"/>
              <a:t>Клише</a:t>
            </a:r>
            <a:r>
              <a:rPr lang="ru-RU" dirty="0"/>
              <a:t>:</a:t>
            </a:r>
          </a:p>
          <a:p>
            <a:pPr lvl="0"/>
            <a:r>
              <a:rPr lang="en-US" dirty="0"/>
              <a:t>the main features of this table/graph/pie chart …</a:t>
            </a:r>
            <a:endParaRPr lang="ru-RU" dirty="0"/>
          </a:p>
          <a:p>
            <a:pPr lvl="0"/>
            <a:r>
              <a:rPr lang="en-US" dirty="0"/>
              <a:t>one can see from the poll that …</a:t>
            </a:r>
            <a:endParaRPr lang="ru-RU" dirty="0"/>
          </a:p>
          <a:p>
            <a:pPr lvl="0"/>
            <a:r>
              <a:rPr lang="en-US" dirty="0"/>
              <a:t>the most popular … the least popular …</a:t>
            </a:r>
            <a:endParaRPr lang="ru-RU" dirty="0"/>
          </a:p>
          <a:p>
            <a:pPr lvl="0"/>
            <a:r>
              <a:rPr lang="en-US" dirty="0"/>
              <a:t>if we look at the graph/table/pie chart, we can see …</a:t>
            </a:r>
            <a:endParaRPr lang="ru-RU" dirty="0"/>
          </a:p>
          <a:p>
            <a:pPr lvl="0"/>
            <a:r>
              <a:rPr lang="en-US" dirty="0"/>
              <a:t>looking at the main features …</a:t>
            </a:r>
            <a:endParaRPr lang="ru-RU" dirty="0"/>
          </a:p>
          <a:p>
            <a:pPr lvl="0"/>
            <a:r>
              <a:rPr lang="en-US" dirty="0"/>
              <a:t>what stands out from the table/graph/ pie chart …</a:t>
            </a:r>
            <a:endParaRPr lang="ru-RU" dirty="0"/>
          </a:p>
          <a:p>
            <a:pPr lvl="0"/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striking</a:t>
            </a:r>
            <a:r>
              <a:rPr lang="ru-RU" dirty="0"/>
              <a:t> </a:t>
            </a:r>
            <a:r>
              <a:rPr lang="ru-RU" dirty="0" err="1"/>
              <a:t>feature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…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3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0891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Сравнения (параграф №3</a:t>
            </a:r>
            <a:r>
              <a:rPr lang="ru-RU" b="1" dirty="0" smtClean="0"/>
              <a:t>) </a:t>
            </a:r>
            <a:r>
              <a:rPr lang="ru-RU" dirty="0" smtClean="0"/>
              <a:t>представляет </a:t>
            </a:r>
            <a:r>
              <a:rPr lang="ru-RU" b="1" dirty="0"/>
              <a:t>1-2 сравнения и свои комментарии к ним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Сравнительные структуры:</a:t>
            </a: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comparison</a:t>
            </a:r>
            <a:r>
              <a:rPr lang="ru-RU" dirty="0"/>
              <a:t>/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contrast</a:t>
            </a:r>
            <a:r>
              <a:rPr lang="ru-RU" dirty="0"/>
              <a:t>, …</a:t>
            </a:r>
          </a:p>
          <a:p>
            <a:pPr lvl="0"/>
            <a:r>
              <a:rPr lang="en-US" dirty="0"/>
              <a:t>on the other hand …/ However, … / Likewise, …</a:t>
            </a:r>
            <a:endParaRPr lang="ru-RU" dirty="0"/>
          </a:p>
          <a:p>
            <a:pPr lvl="0"/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… </a:t>
            </a:r>
            <a:r>
              <a:rPr lang="ru-RU" dirty="0" err="1"/>
              <a:t>as</a:t>
            </a:r>
            <a:endParaRPr lang="ru-RU" dirty="0"/>
          </a:p>
          <a:p>
            <a:pPr lvl="0"/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popular</a:t>
            </a:r>
            <a:r>
              <a:rPr lang="ru-RU" dirty="0"/>
              <a:t> … </a:t>
            </a:r>
            <a:r>
              <a:rPr lang="ru-RU" dirty="0" err="1"/>
              <a:t>than</a:t>
            </a:r>
            <a:endParaRPr lang="ru-RU" dirty="0"/>
          </a:p>
          <a:p>
            <a:pPr lvl="0"/>
            <a:r>
              <a:rPr lang="ru-RU" dirty="0" err="1"/>
              <a:t>while</a:t>
            </a:r>
            <a:r>
              <a:rPr lang="ru-RU" dirty="0"/>
              <a:t>/ </a:t>
            </a:r>
            <a:r>
              <a:rPr lang="ru-RU" dirty="0" err="1"/>
              <a:t>whereas</a:t>
            </a:r>
            <a:r>
              <a:rPr lang="ru-RU" dirty="0"/>
              <a:t> / </a:t>
            </a:r>
            <a:r>
              <a:rPr lang="ru-RU" dirty="0" err="1"/>
              <a:t>although</a:t>
            </a:r>
            <a:r>
              <a:rPr lang="ru-RU" dirty="0"/>
              <a:t> / </a:t>
            </a:r>
            <a:r>
              <a:rPr lang="ru-RU" dirty="0" err="1" smtClean="0"/>
              <a:t>but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 </a:t>
            </a:r>
            <a:r>
              <a:rPr lang="ru-RU" b="1" dirty="0" smtClean="0"/>
              <a:t>Комментарии</a:t>
            </a:r>
            <a:r>
              <a:rPr lang="ru-RU" dirty="0" smtClean="0"/>
              <a:t>:</a:t>
            </a:r>
            <a:endParaRPr lang="ru-RU" dirty="0"/>
          </a:p>
          <a:p>
            <a:pPr lvl="0"/>
            <a:r>
              <a:rPr lang="en-US" dirty="0"/>
              <a:t>, which is (not) surprising as …</a:t>
            </a:r>
            <a:endParaRPr lang="ru-RU" dirty="0"/>
          </a:p>
          <a:p>
            <a:pPr lvl="0"/>
            <a:r>
              <a:rPr lang="en-US" dirty="0"/>
              <a:t>It can be assumed as …</a:t>
            </a:r>
            <a:endParaRPr lang="ru-RU" dirty="0"/>
          </a:p>
          <a:p>
            <a:pPr lvl="0"/>
            <a:r>
              <a:rPr lang="en-US" dirty="0"/>
              <a:t>The main reason for that might be the fact that …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8136904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Проблема + решение (параграф №4</a:t>
            </a:r>
            <a:r>
              <a:rPr lang="ru-RU" b="1" dirty="0" smtClean="0"/>
              <a:t>) </a:t>
            </a:r>
            <a:r>
              <a:rPr lang="ru-RU" dirty="0" smtClean="0"/>
              <a:t>указывает</a:t>
            </a:r>
            <a:r>
              <a:rPr lang="ru-RU" b="1" dirty="0" smtClean="0"/>
              <a:t> проблему </a:t>
            </a:r>
            <a:r>
              <a:rPr lang="ru-RU" dirty="0" smtClean="0"/>
              <a:t>и предлагает ее </a:t>
            </a:r>
            <a:r>
              <a:rPr lang="ru-RU" b="1" dirty="0" smtClean="0"/>
              <a:t>решение.</a:t>
            </a:r>
          </a:p>
          <a:p>
            <a:pPr marL="0" indent="0">
              <a:buNone/>
            </a:pPr>
            <a:r>
              <a:rPr lang="ru-RU" b="1" dirty="0" smtClean="0"/>
              <a:t>Клише</a:t>
            </a:r>
            <a:endParaRPr lang="ru-RU" dirty="0"/>
          </a:p>
          <a:p>
            <a:r>
              <a:rPr lang="en-US" dirty="0" smtClean="0"/>
              <a:t>the </a:t>
            </a:r>
            <a:r>
              <a:rPr lang="en-US" dirty="0"/>
              <a:t>main problem with … is …</a:t>
            </a:r>
            <a:endParaRPr lang="ru-RU" dirty="0"/>
          </a:p>
          <a:p>
            <a:pPr lvl="0"/>
            <a:r>
              <a:rPr lang="en-US" dirty="0"/>
              <a:t>the main problem faced by … is …</a:t>
            </a:r>
            <a:endParaRPr lang="ru-RU" dirty="0"/>
          </a:p>
          <a:p>
            <a:pPr lvl="0"/>
            <a:r>
              <a:rPr lang="en-US" dirty="0"/>
              <a:t>the foremost problem here is …</a:t>
            </a:r>
            <a:endParaRPr lang="ru-RU" dirty="0"/>
          </a:p>
          <a:p>
            <a:pPr lvl="0"/>
            <a:r>
              <a:rPr lang="ru-RU" dirty="0" err="1"/>
              <a:t>general</a:t>
            </a:r>
            <a:r>
              <a:rPr lang="ru-RU" dirty="0"/>
              <a:t> </a:t>
            </a:r>
            <a:r>
              <a:rPr lang="ru-RU" dirty="0" err="1"/>
              <a:t>solutions</a:t>
            </a:r>
            <a:r>
              <a:rPr lang="ru-RU" dirty="0"/>
              <a:t> </a:t>
            </a:r>
            <a:r>
              <a:rPr lang="ru-RU" dirty="0" err="1"/>
              <a:t>centre</a:t>
            </a:r>
            <a:r>
              <a:rPr lang="ru-RU" dirty="0"/>
              <a:t> </a:t>
            </a:r>
            <a:r>
              <a:rPr lang="ru-RU" dirty="0" err="1"/>
              <a:t>around</a:t>
            </a:r>
            <a:r>
              <a:rPr lang="ru-RU" dirty="0"/>
              <a:t> …</a:t>
            </a:r>
          </a:p>
          <a:p>
            <a:pPr lvl="0"/>
            <a:r>
              <a:rPr lang="en-US" dirty="0"/>
              <a:t>one effective solution to deal with … is …</a:t>
            </a:r>
            <a:endParaRPr lang="ru-RU" dirty="0"/>
          </a:p>
          <a:p>
            <a:pPr lvl="0"/>
            <a:r>
              <a:rPr lang="en-US" dirty="0"/>
              <a:t>a solution that can prove successful is …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1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806489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Заключение + мнение (параграф №5</a:t>
            </a:r>
            <a:r>
              <a:rPr lang="ru-RU" b="1" dirty="0" smtClean="0"/>
              <a:t>) </a:t>
            </a:r>
            <a:r>
              <a:rPr lang="ru-RU" dirty="0" smtClean="0"/>
              <a:t>содержит</a:t>
            </a:r>
            <a:r>
              <a:rPr lang="ru-RU" b="1" dirty="0" smtClean="0"/>
              <a:t> </a:t>
            </a:r>
            <a:r>
              <a:rPr lang="ru-RU" b="1" dirty="0"/>
              <a:t>свое мнение по теме проекта</a:t>
            </a:r>
            <a:r>
              <a:rPr lang="ru-RU" i="1" dirty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Подведение </a:t>
            </a:r>
            <a:r>
              <a:rPr lang="ru-RU" b="1" dirty="0"/>
              <a:t>итогов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conclude</a:t>
            </a:r>
            <a:r>
              <a:rPr lang="ru-RU" dirty="0"/>
              <a:t>/ </a:t>
            </a:r>
            <a:r>
              <a:rPr lang="ru-RU" dirty="0" err="1"/>
              <a:t>sum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/ </a:t>
            </a:r>
            <a:r>
              <a:rPr lang="ru-RU" dirty="0" err="1"/>
              <a:t>summarise</a:t>
            </a:r>
            <a:endParaRPr lang="ru-RU" dirty="0"/>
          </a:p>
          <a:p>
            <a:pPr lvl="0"/>
            <a:r>
              <a:rPr lang="ru-RU" dirty="0" err="1"/>
              <a:t>Overall</a:t>
            </a:r>
            <a:r>
              <a:rPr lang="ru-RU" dirty="0"/>
              <a:t> …</a:t>
            </a:r>
          </a:p>
          <a:p>
            <a:pPr lvl="0"/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conclusion</a:t>
            </a:r>
            <a:r>
              <a:rPr lang="ru-RU" dirty="0"/>
              <a:t> …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b="1" dirty="0" smtClean="0"/>
              <a:t>ыражение </a:t>
            </a:r>
            <a:r>
              <a:rPr lang="ru-RU" b="1" dirty="0"/>
              <a:t>своего мнения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I </a:t>
            </a:r>
            <a:r>
              <a:rPr lang="ru-RU" dirty="0" err="1"/>
              <a:t>believe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… </a:t>
            </a:r>
            <a:r>
              <a:rPr lang="ru-RU" dirty="0" err="1"/>
              <a:t>because</a:t>
            </a:r>
            <a:r>
              <a:rPr lang="ru-RU" dirty="0"/>
              <a:t> …</a:t>
            </a:r>
          </a:p>
          <a:p>
            <a:pPr lvl="0"/>
            <a:r>
              <a:rPr lang="en-US" dirty="0"/>
              <a:t>I am convinced that … as …</a:t>
            </a:r>
            <a:endParaRPr lang="ru-RU" dirty="0"/>
          </a:p>
          <a:p>
            <a:pPr lvl="0"/>
            <a:r>
              <a:rPr lang="ru-RU" dirty="0"/>
              <a:t>I </a:t>
            </a:r>
            <a:r>
              <a:rPr lang="ru-RU" dirty="0" err="1"/>
              <a:t>strongly</a:t>
            </a:r>
            <a:r>
              <a:rPr lang="ru-RU" dirty="0"/>
              <a:t> </a:t>
            </a:r>
            <a:r>
              <a:rPr lang="ru-RU" dirty="0" err="1"/>
              <a:t>believe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…</a:t>
            </a:r>
          </a:p>
          <a:p>
            <a:pPr lvl="0"/>
            <a:r>
              <a:rPr lang="ru-RU" dirty="0" err="1"/>
              <a:t>Personally</a:t>
            </a:r>
            <a:r>
              <a:rPr lang="ru-RU" dirty="0"/>
              <a:t>, I </a:t>
            </a:r>
            <a:r>
              <a:rPr lang="ru-RU" dirty="0" err="1"/>
              <a:t>think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…</a:t>
            </a:r>
          </a:p>
          <a:p>
            <a:pPr lvl="0"/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opnion</a:t>
            </a:r>
            <a:r>
              <a:rPr lang="ru-RU" dirty="0"/>
              <a:t>, …</a:t>
            </a:r>
          </a:p>
          <a:p>
            <a:pPr lvl="0"/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view</a:t>
            </a:r>
            <a:r>
              <a:rPr lang="ru-RU" dirty="0"/>
              <a:t>, …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Алгоритм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написания для обучающихся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5400600"/>
          </a:xfrm>
        </p:spPr>
        <p:txBody>
          <a:bodyPr>
            <a:normAutofit fontScale="92500" lnSpcReduction="10000"/>
          </a:bodyPr>
          <a:lstStyle/>
          <a:p>
            <a:pPr marL="365125" lvl="1" indent="-365125" algn="just">
              <a:buNone/>
            </a:pPr>
            <a:r>
              <a:rPr lang="ru-RU" sz="2400" dirty="0" smtClean="0"/>
              <a:t>1. Отводить </a:t>
            </a:r>
            <a:r>
              <a:rPr lang="ru-RU" sz="2400" dirty="0"/>
              <a:t>60 минут на это задание.</a:t>
            </a:r>
            <a:endParaRPr lang="ru-RU" sz="2000" dirty="0"/>
          </a:p>
          <a:p>
            <a:pPr marL="0" lvl="0" indent="0" algn="just">
              <a:buNone/>
            </a:pPr>
            <a:r>
              <a:rPr lang="ru-RU" dirty="0" smtClean="0"/>
              <a:t>2. Просмотреть </a:t>
            </a:r>
            <a:r>
              <a:rPr lang="ru-RU" dirty="0"/>
              <a:t>оба проекта и </a:t>
            </a:r>
            <a:r>
              <a:rPr lang="ru-RU" dirty="0" smtClean="0"/>
              <a:t>решить, </a:t>
            </a:r>
            <a:r>
              <a:rPr lang="ru-RU" dirty="0"/>
              <a:t>какой из них понятнее и легче описать.</a:t>
            </a:r>
            <a:endParaRPr lang="ru-RU" sz="2000" dirty="0"/>
          </a:p>
          <a:p>
            <a:pPr marL="0" lvl="0" indent="0" algn="just">
              <a:buNone/>
            </a:pPr>
            <a:r>
              <a:rPr lang="ru-RU" dirty="0" smtClean="0"/>
              <a:t>3. Прочитать </a:t>
            </a:r>
            <a:r>
              <a:rPr lang="ru-RU" dirty="0"/>
              <a:t>тему проекта и </a:t>
            </a:r>
            <a:r>
              <a:rPr lang="ru-RU" dirty="0" smtClean="0"/>
              <a:t>набросать </a:t>
            </a:r>
            <a:r>
              <a:rPr lang="ru-RU" dirty="0"/>
              <a:t>в двух словах, </a:t>
            </a:r>
            <a:r>
              <a:rPr lang="ru-RU" dirty="0" smtClean="0"/>
              <a:t>что можно сказать в каждом пункте </a:t>
            </a:r>
            <a:r>
              <a:rPr lang="ru-RU" dirty="0"/>
              <a:t>плана. После того, как набросали, </a:t>
            </a:r>
            <a:r>
              <a:rPr lang="ru-RU" dirty="0" smtClean="0"/>
              <a:t>проверить </a:t>
            </a:r>
            <a:r>
              <a:rPr lang="ru-RU" dirty="0"/>
              <a:t>всё и </a:t>
            </a:r>
            <a:r>
              <a:rPr lang="ru-RU" dirty="0" smtClean="0"/>
              <a:t>убедиться, </a:t>
            </a:r>
            <a:r>
              <a:rPr lang="ru-RU" dirty="0"/>
              <a:t>что все написанное СООТВЕТСТВУЕТ ТЕМЕ ПРОЕКТА.</a:t>
            </a:r>
            <a:endParaRPr lang="ru-RU" sz="2000" dirty="0"/>
          </a:p>
          <a:p>
            <a:pPr marL="0" lvl="0" indent="0" algn="just">
              <a:buNone/>
            </a:pPr>
            <a:r>
              <a:rPr lang="ru-RU" dirty="0" smtClean="0"/>
              <a:t>4. Написать </a:t>
            </a:r>
            <a:r>
              <a:rPr lang="ru-RU" dirty="0"/>
              <a:t>проект на черновик. Если </a:t>
            </a:r>
            <a:r>
              <a:rPr lang="ru-RU" dirty="0" smtClean="0"/>
              <a:t>осталось </a:t>
            </a:r>
            <a:r>
              <a:rPr lang="ru-RU" dirty="0"/>
              <a:t>мало времени – </a:t>
            </a:r>
            <a:r>
              <a:rPr lang="ru-RU" dirty="0" smtClean="0"/>
              <a:t>писать </a:t>
            </a:r>
            <a:r>
              <a:rPr lang="ru-RU" dirty="0"/>
              <a:t>сразу на чистовик.</a:t>
            </a:r>
            <a:endParaRPr lang="ru-RU" sz="2000" dirty="0"/>
          </a:p>
          <a:p>
            <a:pPr marL="0" lvl="0" indent="0" algn="just">
              <a:buNone/>
            </a:pPr>
            <a:r>
              <a:rPr lang="ru-RU" dirty="0" smtClean="0"/>
              <a:t>5. Проверить </a:t>
            </a:r>
            <a:r>
              <a:rPr lang="ru-RU" dirty="0"/>
              <a:t>ошибки. </a:t>
            </a:r>
            <a:r>
              <a:rPr lang="ru-RU" dirty="0" smtClean="0"/>
              <a:t>Рекомендуется </a:t>
            </a:r>
            <a:r>
              <a:rPr lang="ru-RU" dirty="0"/>
              <a:t>вспомнить свои типичные “ляпы” и проверить работу на них.</a:t>
            </a:r>
            <a:endParaRPr lang="ru-RU" sz="2000" dirty="0"/>
          </a:p>
          <a:p>
            <a:pPr marL="0" lvl="0" indent="0" algn="just">
              <a:buNone/>
            </a:pPr>
            <a:r>
              <a:rPr lang="ru-RU" dirty="0" smtClean="0"/>
              <a:t>6. Переписать </a:t>
            </a:r>
            <a:r>
              <a:rPr lang="ru-RU" dirty="0"/>
              <a:t>на чистовик. </a:t>
            </a:r>
            <a:r>
              <a:rPr lang="ru-RU" dirty="0" smtClean="0"/>
              <a:t>Проверить </a:t>
            </a:r>
            <a:r>
              <a:rPr lang="ru-RU" dirty="0"/>
              <a:t>ошибки, </a:t>
            </a:r>
            <a:r>
              <a:rPr lang="ru-RU" dirty="0" smtClean="0"/>
              <a:t>проверить, </a:t>
            </a:r>
            <a:r>
              <a:rPr lang="ru-RU" dirty="0"/>
              <a:t>что написали номер задания (38.1 или 38.2) в начале.</a:t>
            </a:r>
            <a:endParaRPr lang="ru-RU" sz="2000" dirty="0"/>
          </a:p>
          <a:p>
            <a:pPr marL="0" indent="0" algn="just">
              <a:buNone/>
            </a:pPr>
            <a:r>
              <a:rPr lang="ru-RU" b="1" dirty="0"/>
              <a:t> 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0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02" y="188640"/>
            <a:ext cx="5742642" cy="652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1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6" y="188640"/>
            <a:ext cx="727906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Ковтун\Desktop\photo_2026-02-24_21-57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7666"/>
            <a:ext cx="5519710" cy="68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12776"/>
            <a:ext cx="7848872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7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89"/>
            <a:ext cx="5032868" cy="66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9200"/>
            <a:ext cx="4248452" cy="3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5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5" y="404664"/>
            <a:ext cx="7706107" cy="328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6" y="3861048"/>
            <a:ext cx="7560840" cy="23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39"/>
            <a:ext cx="6675838" cy="656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866"/>
            <a:ext cx="5074040" cy="655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25362"/>
            <a:ext cx="4355976" cy="404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4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2" y="289645"/>
            <a:ext cx="7740323" cy="143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3"/>
            <a:ext cx="788434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341"/>
            <a:ext cx="8136904" cy="61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3747"/>
            <a:ext cx="8856984" cy="452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</TotalTime>
  <Words>305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Письменная часть экзамена: эссе и письмо: «Критерии оценивания письменных работ. Практикум по написанию эссе и личных писем».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выполнению задания 38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написания для обучающихся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Письменная часть экзамена: эссе и письмо: «Критерии оценивания письменных работ. Практикум по написанию эссе и личных писем».</dc:title>
  <dc:creator>Ковтун</dc:creator>
  <cp:lastModifiedBy>Ковтун</cp:lastModifiedBy>
  <cp:revision>14</cp:revision>
  <dcterms:created xsi:type="dcterms:W3CDTF">2026-02-24T12:32:22Z</dcterms:created>
  <dcterms:modified xsi:type="dcterms:W3CDTF">2026-02-25T13:30:59Z</dcterms:modified>
</cp:coreProperties>
</file>