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46" r:id="rId3"/>
    <p:sldId id="343" r:id="rId4"/>
    <p:sldId id="309" r:id="rId5"/>
    <p:sldId id="310" r:id="rId6"/>
    <p:sldId id="311" r:id="rId7"/>
    <p:sldId id="312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30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4" r:id="rId37"/>
    <p:sldId id="34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3" autoAdjust="0"/>
    <p:restoredTop sz="94660"/>
  </p:normalViewPr>
  <p:slideViewPr>
    <p:cSldViewPr>
      <p:cViewPr varScale="1">
        <p:scale>
          <a:sx n="65" d="100"/>
          <a:sy n="65" d="100"/>
        </p:scale>
        <p:origin x="-130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97C3-ACB0-4C1B-8314-6F6CC20B3E1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AC3E-3E1E-4178-9BA1-4D3549CC498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97C3-ACB0-4C1B-8314-6F6CC20B3E1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AC3E-3E1E-4178-9BA1-4D3549CC4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97C3-ACB0-4C1B-8314-6F6CC20B3E1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AC3E-3E1E-4178-9BA1-4D3549CC4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97C3-ACB0-4C1B-8314-6F6CC20B3E1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AC3E-3E1E-4178-9BA1-4D3549CC49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97C3-ACB0-4C1B-8314-6F6CC20B3E1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AC3E-3E1E-4178-9BA1-4D3549CC4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97C3-ACB0-4C1B-8314-6F6CC20B3E1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AC3E-3E1E-4178-9BA1-4D3549CC49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97C3-ACB0-4C1B-8314-6F6CC20B3E1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AC3E-3E1E-4178-9BA1-4D3549CC49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97C3-ACB0-4C1B-8314-6F6CC20B3E1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AC3E-3E1E-4178-9BA1-4D3549CC4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97C3-ACB0-4C1B-8314-6F6CC20B3E1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AC3E-3E1E-4178-9BA1-4D3549CC4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97C3-ACB0-4C1B-8314-6F6CC20B3E1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AC3E-3E1E-4178-9BA1-4D3549CC4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97C3-ACB0-4C1B-8314-6F6CC20B3E1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AC3E-3E1E-4178-9BA1-4D3549CC498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E97C3-ACB0-4C1B-8314-6F6CC20B3E1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60AC3E-3E1E-4178-9BA1-4D3549CC49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717032"/>
            <a:ext cx="5760640" cy="1921768"/>
          </a:xfrm>
        </p:spPr>
        <p:txBody>
          <a:bodyPr>
            <a:normAutofit/>
          </a:bodyPr>
          <a:lstStyle/>
          <a:p>
            <a:pPr algn="r"/>
            <a:endParaRPr lang="ru-RU" sz="2400" dirty="0" smtClean="0">
              <a:solidFill>
                <a:srgbClr val="C00000"/>
              </a:solidFill>
            </a:endParaRPr>
          </a:p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Учитель </a:t>
            </a:r>
            <a:r>
              <a:rPr lang="ru-RU" sz="2400" dirty="0" smtClean="0">
                <a:solidFill>
                  <a:srgbClr val="C00000"/>
                </a:solidFill>
              </a:rPr>
              <a:t>географии 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МОУ «СОШ с. Добровольское»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Казакова Татьяна Ивановна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416824" cy="18001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Подготовка обучающихся с низкой </a:t>
            </a:r>
            <a:r>
              <a:rPr lang="ru-RU" b="1" dirty="0" smtClean="0">
                <a:solidFill>
                  <a:srgbClr val="002060"/>
                </a:solidFill>
              </a:rPr>
              <a:t>мотивацией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к ОГЭ по географии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20879" cy="360040"/>
          </a:xfrm>
        </p:spPr>
        <p:txBody>
          <a:bodyPr/>
          <a:lstStyle/>
          <a:p>
            <a:pPr algn="ctr"/>
            <a:r>
              <a:rPr lang="ru-RU" sz="1800" dirty="0" smtClean="0"/>
              <a:t>Задание – 5, 6</a:t>
            </a:r>
            <a:endParaRPr lang="ru-RU" sz="1800" dirty="0"/>
          </a:p>
        </p:txBody>
      </p:sp>
      <p:pic>
        <p:nvPicPr>
          <p:cNvPr id="3" name="Рисунок 2" descr="https://geo-oge.sdamgia.ru/get_file?id=13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1" y="548680"/>
            <a:ext cx="5716849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3717032"/>
            <a:ext cx="89644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5.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Какой 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из пе­ре­чис­лен­ных го­ро­дов, обо­зна­чен­ных на карте, на­хо­дит­ся в зоне дей­ствия ан­ти­цик­ло­на?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   1)  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Мур­манск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;     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Ниж­ний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Нов­го­род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;    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Ро­стов-на-Дону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;          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Эли­ста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6</a:t>
            </a:r>
            <a:r>
              <a:rPr lang="ru-RU" sz="1600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   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Карта по­го­ды со­став­ле­на на 20 де­каб­ря. В каком из пе­ре­чис­лен­ных го­ро­дов, обо­зна­чен­ных на карте, на сле­ду­ю­щий день наи­бо­лее ве­ро­ят­но су­ще­ствен­ное по­ни­же­ние тем­пе­ра­ту­ры воз­ду­ха?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   1)  Ниж­ний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Нов­го­род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;     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Орен­бург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;     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Ро­стов-на-Дону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;    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Санкт-Пе­тер­бург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2878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126288" cy="5398536"/>
          </a:xfrm>
        </p:spPr>
        <p:txBody>
          <a:bodyPr/>
          <a:lstStyle/>
          <a:p>
            <a:pPr algn="ctr"/>
            <a:r>
              <a:rPr lang="ru-RU" dirty="0" smtClean="0"/>
              <a:t>О т в е т ы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5 – 1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6 - 2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29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404664"/>
          </a:xfrm>
        </p:spPr>
        <p:txBody>
          <a:bodyPr/>
          <a:lstStyle/>
          <a:p>
            <a:pPr algn="l"/>
            <a:r>
              <a:rPr lang="ru-RU" sz="1800" dirty="0" smtClean="0"/>
              <a:t>                                                         Задание – 8</a:t>
            </a:r>
            <a:br>
              <a:rPr lang="ru-RU" sz="1800" dirty="0" smtClean="0"/>
            </a:br>
            <a:r>
              <a:rPr lang="ru-RU" sz="14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Во </a:t>
            </a:r>
            <a:r>
              <a:rPr lang="ru-RU" sz="14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время экс­кур­сии уча­щи­е­ся сде­ла­ли схе­ма­ти­че­скую за­ри­сов­ку за­ле­га­ния гор­ных пород на об­ры­ве в карьере.</a:t>
            </a:r>
            <a:endParaRPr lang="ru-RU" sz="1400" b="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0" y="836712"/>
            <a:ext cx="3744416" cy="14401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6550" y="1790090"/>
            <a:ext cx="877994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Рас­по­ло­жи­те </a:t>
            </a:r>
            <a:r>
              <a:rPr lang="ru-RU" sz="1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по­ка­зан­ные на ри­сун­ке слои гор­ных пород в по­ряд­ке уве­ли­че­ния их воз­рас­та (от са­мо­го мо­ло­до­го до са­мо­го древ­не­го). За­пи­ши­те цифры, ко­то­ры­ми обо­зна­че­ны слои гор­ных пород, в пра­виль­ной по­сле­до­ва­тель­но­сти в таб­ли­цу.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   1)  глина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  песок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3)  пес­ча­ник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8587"/>
            <a:ext cx="3781425" cy="10191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2348880"/>
            <a:ext cx="8928992" cy="458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endParaRPr lang="ru-RU" sz="1600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2. Рас­по­ло­жи­те 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по­ка­зан­ные на ри­сун­ке слои гор­ных пород в по­ряд­ке уве­ли­че­ния их воз­рас­та (от са­мо­го мо­ло­до­го до са­мо­го древ­не­го). За­пи­ши­те в ответ по­лу­чив­шу­ю­ся по­сле­до­ва­тель­ность цифр.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 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из­вест­няк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  глина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3)  су­гли­нок с ва­лу­на­ми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324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0"/>
            <a:ext cx="7910264" cy="5515168"/>
          </a:xfrm>
        </p:spPr>
        <p:txBody>
          <a:bodyPr/>
          <a:lstStyle/>
          <a:p>
            <a:pPr algn="ctr"/>
            <a:r>
              <a:rPr lang="ru-RU" dirty="0" smtClean="0"/>
              <a:t>Ответы: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1) 2, 1, 3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2) 3, 2, 1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2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496943" cy="476672"/>
          </a:xfrm>
        </p:spPr>
        <p:txBody>
          <a:bodyPr/>
          <a:lstStyle/>
          <a:p>
            <a:pPr algn="ctr"/>
            <a:r>
              <a:rPr lang="ru-RU" sz="1600" dirty="0" smtClean="0"/>
              <a:t>Задания – 9, 10</a:t>
            </a:r>
            <a:endParaRPr lang="ru-RU" sz="1600" dirty="0"/>
          </a:p>
        </p:txBody>
      </p:sp>
      <p:pic>
        <p:nvPicPr>
          <p:cNvPr id="3" name="Рисунок 2" descr="https://geo-oge.sdamgia.ru/get_file?id=5363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248472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332656"/>
            <a:ext cx="4572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9. 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Опре­де­ли­те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по карте рас­сто­я­ние на мест­но­сти по пря­мой от точки В до точки с вы­со­той 157,0. По­лу­чен­ный ре­зуль­тат округ­ли­те до де­сят­ков мет­ров. Ответ за­пи­ши­те в виде числа.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10.  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Опре­де­ли­те по карте, в каком на­прав­ле­нии от точки В на­хо­дит­ся точка с вы­со­той 157,0.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972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0"/>
            <a:ext cx="8054280" cy="5515168"/>
          </a:xfrm>
        </p:spPr>
        <p:txBody>
          <a:bodyPr/>
          <a:lstStyle/>
          <a:p>
            <a:pPr algn="ctr"/>
            <a:r>
              <a:rPr lang="ru-RU" dirty="0" smtClean="0"/>
              <a:t>О т в е т ы: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9 – 90; 100; 110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10 – Ю; южном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550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80920" cy="404664"/>
          </a:xfrm>
        </p:spPr>
        <p:txBody>
          <a:bodyPr/>
          <a:lstStyle/>
          <a:p>
            <a:pPr algn="l"/>
            <a:r>
              <a:rPr lang="ru-RU" sz="1600" dirty="0" smtClean="0"/>
              <a:t>Задание 11</a:t>
            </a:r>
            <a:br>
              <a:rPr lang="ru-RU" sz="1600" dirty="0" smtClean="0"/>
            </a:br>
            <a:r>
              <a:rPr lang="ru-RU" sz="16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  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/>
            </a:r>
            <a:br>
              <a:rPr lang="ru-RU" sz="16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16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На </a:t>
            </a:r>
            <a:r>
              <a:rPr lang="ru-RU" sz="16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ри­сун­ках пред­став­ле­ны ва­ри­ан­ты про­фи­ля ре­лье­фа мест­но­сти, по­стро­ен­ные на ос­но­ве карты по линии А−В раз­ны­ми уча­щи­ми­ся. Какой из про­фи­лей по­стро­ен верно?</a:t>
            </a:r>
            <a:endParaRPr lang="ru-RU" sz="1600" b="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2319908" cy="1152128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29" y="2636912"/>
            <a:ext cx="2069743" cy="1047631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3861048"/>
            <a:ext cx="2247900" cy="116205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29" y="5301208"/>
            <a:ext cx="2247900" cy="10572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3255"/>
            <a:ext cx="3409572" cy="467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238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7838256" cy="5254520"/>
          </a:xfrm>
        </p:spPr>
        <p:txBody>
          <a:bodyPr/>
          <a:lstStyle/>
          <a:p>
            <a:pPr algn="ctr"/>
            <a:r>
              <a:rPr lang="ru-RU" dirty="0" smtClean="0"/>
              <a:t>Ответ: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11 - 4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085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59" cy="360040"/>
          </a:xfrm>
        </p:spPr>
        <p:txBody>
          <a:bodyPr/>
          <a:lstStyle/>
          <a:p>
            <a:pPr algn="l"/>
            <a:r>
              <a:rPr lang="ru-RU" sz="1800" dirty="0" smtClean="0"/>
              <a:t>                Задание – </a:t>
            </a:r>
            <a:r>
              <a:rPr lang="ru-RU" sz="1800" b="0" dirty="0" smtClean="0"/>
              <a:t>12</a:t>
            </a:r>
            <a:br>
              <a:rPr lang="ru-RU" sz="1800" b="0" dirty="0" smtClean="0"/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Школь­ни­ки </a:t>
            </a:r>
            <a:r>
              <a:rPr lang="ru-RU" sz="18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вы­би­ра­ют место для ка­та­ния на сан­ках. Оце­ни­те, какой из участ­ков, обо­зна­чен­ных на карте циф­ра­ми 1, 2 и 3, боль­ше всего под­хо­дит для этого. Для обос­но­ва­ния сво­е­го от­ве­та при­ве­ди­те два до­во­да</a:t>
            </a:r>
            <a:r>
              <a:rPr lang="ru-RU" sz="180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" descr="https://geo-oge.sdamgia.ru/get_file?id=5363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60851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414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0"/>
            <a:ext cx="8126288" cy="5515168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О Т В Е Т</a:t>
            </a:r>
            <a:br>
              <a:rPr lang="ru-RU" dirty="0" smtClean="0"/>
            </a:br>
            <a:r>
              <a:rPr lang="ru-RU" dirty="0" smtClean="0"/>
              <a:t>Я выбираю </a:t>
            </a:r>
            <a:r>
              <a:rPr lang="ru-RU" sz="4800" dirty="0" smtClean="0">
                <a:effectLst/>
                <a:latin typeface="Times New Roman"/>
                <a:cs typeface="Times New Roman"/>
              </a:rPr>
              <a:t>у</a:t>
            </a:r>
            <a:r>
              <a:rPr lang="ru-RU" sz="4800" dirty="0" smtClean="0">
                <a:effectLst/>
                <a:latin typeface="Times New Roman"/>
                <a:ea typeface="Times New Roman"/>
                <a:cs typeface="Times New Roman"/>
              </a:rPr>
              <a:t>часток</a:t>
            </a:r>
            <a:r>
              <a:rPr lang="ru-RU" sz="4800" dirty="0">
                <a:effectLst/>
                <a:latin typeface="Times New Roman"/>
                <a:ea typeface="Times New Roman"/>
                <a:cs typeface="Times New Roman"/>
              </a:rPr>
              <a:t> 1.</a:t>
            </a:r>
            <a:r>
              <a:rPr lang="ru-RU" sz="4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4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800" dirty="0">
                <a:effectLst/>
                <a:latin typeface="Times New Roman"/>
                <a:ea typeface="Times New Roman"/>
                <a:cs typeface="Times New Roman"/>
              </a:rPr>
              <a:t>1.  Есть склон холма, что необходимо для катания на санках.</a:t>
            </a:r>
            <a:r>
              <a:rPr lang="ru-RU" sz="4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4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800" dirty="0">
                <a:effectLst/>
                <a:latin typeface="Times New Roman"/>
                <a:ea typeface="Times New Roman"/>
                <a:cs typeface="Times New Roman"/>
              </a:rPr>
              <a:t>2.   Нет растительности на склоне.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170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5" y="620688"/>
            <a:ext cx="8616958" cy="571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7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28991" cy="5398536"/>
          </a:xfrm>
        </p:spPr>
        <p:txBody>
          <a:bodyPr/>
          <a:lstStyle/>
          <a:p>
            <a:pPr algn="l"/>
            <a:r>
              <a:rPr lang="ru-RU" sz="1800" dirty="0" smtClean="0"/>
              <a:t>Задание – 12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Фер­мер вы­би­ра­ет уча­сток для за­клад­ки но­во­го фрук­то­во­го сада. Ему нужен уча­сток, на ко­то­ром вес­ной рано схо­дит снег, а летом почва лучше всего про­гре­ва­ет­ся солн­цем. Он также дол­жен иметь рас­по­ло­же­ние, удоб­ное для вы­во­за со­бран­но­го уро­жая на кон­серв­ный завод. Опре­де­ли­те, какой из участ­ков, обо­зна­чен­ных на карте циф­ра­ми 1, 2 и 3, боль­ше всего от­ве­ча­ет ука­зан­ным тре­бо­ва­ни­ям. Для обос­но­ва­ния сво­е­го от­ве­та при­ве­ди­те два до­во­да</a:t>
            </a:r>
            <a:r>
              <a:rPr lang="ru-RU" sz="12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.</a:t>
            </a:r>
            <a:br>
              <a:rPr lang="ru-RU" sz="12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</a:br>
            <a:endParaRPr lang="ru-RU" sz="1200" b="0" dirty="0"/>
          </a:p>
        </p:txBody>
      </p:sp>
      <p:pic>
        <p:nvPicPr>
          <p:cNvPr id="3" name="Рисунок 2" descr="https://geo-oge.sdamgia.ru/get_file?id=828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5451475" cy="4987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31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2232248"/>
          </a:xfrm>
        </p:spPr>
        <p:txBody>
          <a:bodyPr/>
          <a:lstStyle/>
          <a:p>
            <a:pPr algn="l"/>
            <a:r>
              <a:rPr lang="ru-RU" dirty="0" smtClean="0"/>
              <a:t>Ответ:</a:t>
            </a:r>
            <a:br>
              <a:rPr lang="ru-RU" dirty="0" smtClean="0"/>
            </a:br>
            <a:r>
              <a:rPr lang="ru-RU" sz="3600" dirty="0" smtClean="0">
                <a:effectLst/>
                <a:latin typeface="Times New Roman"/>
              </a:rPr>
              <a:t>1)</a:t>
            </a:r>
            <a:r>
              <a:rPr lang="ru-RU" sz="4800" dirty="0">
                <a:effectLst/>
                <a:latin typeface="Times New Roman"/>
                <a:ea typeface="Times New Roman"/>
              </a:rPr>
              <a:t> </a:t>
            </a:r>
            <a:r>
              <a:rPr lang="ru-RU" sz="3600" dirty="0">
                <a:effectLst/>
                <a:latin typeface="Times New Roman"/>
                <a:ea typeface="Times New Roman"/>
              </a:rPr>
              <a:t>Лучше всего выбрать участок 1. 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600" dirty="0" smtClean="0">
                <a:effectLst/>
                <a:latin typeface="Times New Roman"/>
                <a:ea typeface="Times New Roman"/>
              </a:rPr>
            </a:br>
            <a:r>
              <a:rPr lang="ru-RU" sz="3600" dirty="0" smtClean="0">
                <a:effectLst/>
                <a:latin typeface="Times New Roman"/>
                <a:ea typeface="Times New Roman"/>
              </a:rPr>
              <a:t>Он </a:t>
            </a:r>
            <a:r>
              <a:rPr lang="ru-RU" sz="3600" dirty="0">
                <a:effectLst/>
                <a:latin typeface="Times New Roman"/>
                <a:ea typeface="Times New Roman"/>
              </a:rPr>
              <a:t>находится на южном склоне и расположен ближе к шоссе, чем участок 2, удобно отвозить фрукты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>.</a:t>
            </a:r>
            <a:br>
              <a:rPr lang="ru-RU" sz="3600" dirty="0" smtClean="0">
                <a:effectLst/>
                <a:latin typeface="Times New Roman"/>
                <a:ea typeface="Times New Roman"/>
              </a:rPr>
            </a:br>
            <a:r>
              <a:rPr lang="ru-RU" sz="3600" dirty="0">
                <a:effectLst/>
                <a:latin typeface="Times New Roman"/>
                <a:ea typeface="Times New Roman"/>
              </a:rPr>
              <a:t>и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> л и</a:t>
            </a:r>
            <a:r>
              <a:rPr lang="ru-RU" sz="3600" dirty="0">
                <a:effectLst/>
                <a:latin typeface="Times New Roman"/>
                <a:ea typeface="Times New Roman"/>
              </a:rPr>
              <a:t/>
            </a:r>
            <a:br>
              <a:rPr lang="ru-RU" sz="3600" dirty="0">
                <a:effectLst/>
                <a:latin typeface="Times New Roman"/>
                <a:ea typeface="Times New Roman"/>
              </a:rPr>
            </a:br>
            <a:r>
              <a:rPr lang="ru-RU" sz="3600" dirty="0" smtClean="0">
                <a:effectLst/>
                <a:latin typeface="Times New Roman"/>
                <a:ea typeface="Times New Roman"/>
              </a:rPr>
              <a:t>2).</a:t>
            </a:r>
            <a:r>
              <a:rPr lang="ru-RU" sz="3600" dirty="0">
                <a:effectLst/>
                <a:latin typeface="Times New Roman"/>
                <a:ea typeface="Times New Roman"/>
              </a:rPr>
              <a:t>  Самый подходящий  — участок 1: он находится на склоне, лучше прогреваемом солнцем, и рядом с ним проходит шоссе.</a:t>
            </a:r>
            <a:r>
              <a:rPr lang="ru-RU" sz="4800" dirty="0">
                <a:effectLst/>
                <a:latin typeface="Times New Roman"/>
                <a:ea typeface="Times New Roman"/>
              </a:rPr>
              <a:t/>
            </a:r>
            <a:br>
              <a:rPr lang="ru-RU" sz="4800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926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44624"/>
            <a:ext cx="8198296" cy="5470544"/>
          </a:xfrm>
        </p:spPr>
        <p:txBody>
          <a:bodyPr/>
          <a:lstStyle/>
          <a:p>
            <a:pPr algn="l"/>
            <a:r>
              <a:rPr lang="ru-RU" sz="1800" dirty="0" smtClean="0"/>
              <a:t>                                    Задание – 12</a:t>
            </a:r>
            <a:br>
              <a:rPr lang="ru-RU" sz="1800" dirty="0" smtClean="0"/>
            </a:br>
            <a:r>
              <a:rPr lang="ru-RU" sz="18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 Школь­ни­ки вы­би­ра­ют место для со­зда­ния фут­боль­но­го поля. Оце­ни­те, какой из участ­ков, обо­зна­чен­ных на карте циф­ра­ми 1, 2 и 3, боль­ше всего под­хо­дит для этого. Для обос­но­ва­ния сво­е­го от­ве­та при­ве­ди­те два до­во­да. Ответ за­пи­ши­те на от­дель­ном листе или блан­ке, ука­зав сна­ча­ла номер за­да­ния.</a:t>
            </a:r>
            <a:endParaRPr lang="ru-RU" sz="1800" b="0" dirty="0"/>
          </a:p>
        </p:txBody>
      </p:sp>
      <p:pic>
        <p:nvPicPr>
          <p:cNvPr id="3" name="Рисунок 2" descr="https://geo-oge.sdamgia.ru/get_file?id=537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40871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036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126288" cy="5398536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ru-RU" dirty="0" smtClean="0"/>
              <a:t>                 Ответ:</a:t>
            </a:r>
            <a:br>
              <a:rPr lang="ru-RU" dirty="0" smtClean="0"/>
            </a:br>
            <a:r>
              <a:rPr lang="ru-RU" sz="4800" dirty="0" smtClean="0">
                <a:effectLst/>
                <a:latin typeface="Times New Roman"/>
                <a:ea typeface="Times New Roman"/>
              </a:rPr>
              <a:t>Участок 2.</a:t>
            </a:r>
            <a:br>
              <a:rPr lang="ru-RU" sz="4800" dirty="0" smtClean="0">
                <a:effectLst/>
                <a:latin typeface="Times New Roman"/>
                <a:ea typeface="Times New Roman"/>
              </a:rPr>
            </a:br>
            <a:r>
              <a:rPr lang="ru-RU" sz="4800" dirty="0" smtClean="0">
                <a:effectLst/>
                <a:latin typeface="Times New Roman"/>
                <a:ea typeface="Times New Roman"/>
              </a:rPr>
              <a:t>1.  Это ровная площадка.</a:t>
            </a:r>
            <a:br>
              <a:rPr lang="ru-RU" sz="4800" dirty="0" smtClean="0">
                <a:effectLst/>
                <a:latin typeface="Times New Roman"/>
                <a:ea typeface="Times New Roman"/>
              </a:rPr>
            </a:br>
            <a:r>
              <a:rPr lang="ru-RU" sz="4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4800" dirty="0" smtClean="0">
                <a:effectLst/>
                <a:latin typeface="Times New Roman"/>
                <a:ea typeface="Times New Roman"/>
              </a:rPr>
            </a:br>
            <a:r>
              <a:rPr lang="ru-RU" sz="4800" dirty="0" smtClean="0">
                <a:effectLst/>
                <a:latin typeface="Times New Roman"/>
                <a:ea typeface="Times New Roman"/>
              </a:rPr>
              <a:t>2.  Нет деревьев, кустарников, ям.</a:t>
            </a:r>
            <a:br>
              <a:rPr lang="ru-RU" sz="4800" dirty="0" smtClean="0">
                <a:effectLst/>
                <a:latin typeface="Times New Roman"/>
                <a:ea typeface="Times New Roman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800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88015" cy="6495896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/>
              <a:t>                                     Задание 19</a:t>
            </a:r>
            <a:br>
              <a:rPr lang="ru-RU" sz="1800" dirty="0" smtClean="0"/>
            </a:br>
            <a:r>
              <a:rPr lang="ru-RU" sz="18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Рас­по­ло­жи­те ре­ги­о­ны Рос­сии в той по­сле­до­ва­тель­но­сти, в ко­то­рой их жи­те­ли встре­ча­ют Новый год. За­пи­ши­те в ответ по­лу­чив­шу­ю­ся по­сле­до­ва­тель­ность букв.</a:t>
            </a:r>
            <a:r>
              <a:rPr lang="ru-RU" sz="16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600" b="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b="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1)  </a:t>
            </a: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А</a:t>
            </a:r>
            <a:r>
              <a:rPr lang="ru-RU" sz="18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)  Ма­га­дан­ская об­ласть</a:t>
            </a:r>
            <a:r>
              <a:rPr lang="ru-RU" sz="16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600" b="0" dirty="0" smtClean="0">
                <a:effectLst/>
                <a:latin typeface="Calibri"/>
                <a:ea typeface="Calibri"/>
                <a:cs typeface="Times New Roman"/>
              </a:rPr>
              <a:t>         </a:t>
            </a: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Б</a:t>
            </a:r>
            <a:r>
              <a:rPr lang="ru-RU" sz="18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)  Ямало-Не­нец­кий АО</a:t>
            </a:r>
            <a:r>
              <a:rPr lang="ru-RU" sz="16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600" b="0" dirty="0" smtClean="0">
                <a:effectLst/>
                <a:latin typeface="Calibri"/>
                <a:ea typeface="Calibri"/>
                <a:cs typeface="Times New Roman"/>
              </a:rPr>
              <a:t>         </a:t>
            </a: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В</a:t>
            </a:r>
            <a:r>
              <a:rPr lang="ru-RU" sz="18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)  Смо­лен­ская </a:t>
            </a: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об­ласть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/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2)   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А</a:t>
            </a:r>
            <a:r>
              <a:rPr lang="ru-RU" sz="16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)  Тю­мен­ская об­ласть</a:t>
            </a:r>
            <a:r>
              <a:rPr lang="ru-RU" sz="24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b="0" dirty="0" smtClean="0">
                <a:effectLst/>
                <a:latin typeface="Calibri"/>
                <a:ea typeface="Calibri"/>
                <a:cs typeface="Times New Roman"/>
              </a:rPr>
              <a:t>       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Б</a:t>
            </a:r>
            <a:r>
              <a:rPr lang="ru-RU" sz="16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)  Рес­пуб­ли­ка Та­тар­стан</a:t>
            </a:r>
            <a:r>
              <a:rPr lang="ru-RU" sz="24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b="0" dirty="0" smtClean="0">
                <a:effectLst/>
                <a:latin typeface="Calibri"/>
                <a:ea typeface="Calibri"/>
                <a:cs typeface="Times New Roman"/>
              </a:rPr>
              <a:t>        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В</a:t>
            </a:r>
            <a:r>
              <a:rPr lang="ru-RU" sz="16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)  Амур­ская 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об­ласть</a:t>
            </a:r>
            <a:br>
              <a:rPr lang="ru-RU" sz="16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16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/>
            </a:r>
            <a:br>
              <a:rPr lang="ru-RU" sz="16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16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3)  </a:t>
            </a: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1</a:t>
            </a:r>
            <a:r>
              <a:rPr lang="ru-RU" sz="18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)  Ки­ров­ская об­ласть</a:t>
            </a:r>
            <a:r>
              <a:rPr lang="ru-RU" sz="18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b="0" dirty="0" smtClean="0">
                <a:effectLst/>
                <a:latin typeface="Calibri"/>
                <a:ea typeface="Calibri"/>
                <a:cs typeface="Times New Roman"/>
              </a:rPr>
              <a:t>       </a:t>
            </a: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2</a:t>
            </a:r>
            <a:r>
              <a:rPr lang="ru-RU" sz="18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)  Че­ля­бин­ская об­ласть</a:t>
            </a:r>
            <a:r>
              <a:rPr lang="ru-RU" sz="18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b="0" dirty="0" smtClean="0">
                <a:effectLst/>
                <a:latin typeface="Calibri"/>
                <a:ea typeface="Calibri"/>
                <a:cs typeface="Times New Roman"/>
              </a:rPr>
              <a:t>       </a:t>
            </a: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3</a:t>
            </a:r>
            <a:r>
              <a:rPr lang="ru-RU" sz="18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)  Ха­ба­ров­ский </a:t>
            </a: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край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/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4)  1</a:t>
            </a:r>
            <a:r>
              <a:rPr lang="ru-RU" sz="18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)  Смо­лен­ская об­ласть</a:t>
            </a:r>
            <a:r>
              <a:rPr lang="ru-RU" sz="18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b="0" dirty="0" smtClean="0">
                <a:effectLst/>
                <a:latin typeface="Calibri"/>
                <a:ea typeface="Calibri"/>
                <a:cs typeface="Times New Roman"/>
              </a:rPr>
              <a:t>        </a:t>
            </a: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2</a:t>
            </a:r>
            <a:r>
              <a:rPr lang="ru-RU" sz="18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)  Чу­кот­ский АО</a:t>
            </a:r>
            <a:r>
              <a:rPr lang="ru-RU" sz="18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b="0" dirty="0" smtClean="0">
                <a:effectLst/>
                <a:latin typeface="Calibri"/>
                <a:ea typeface="Calibri"/>
                <a:cs typeface="Times New Roman"/>
              </a:rPr>
              <a:t>        </a:t>
            </a: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3</a:t>
            </a:r>
            <a:r>
              <a:rPr lang="ru-RU" sz="18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)  Ом­ская об­ласть</a:t>
            </a:r>
            <a:r>
              <a:rPr lang="ru-RU" sz="4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8099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1" cy="5515168"/>
          </a:xfrm>
        </p:spPr>
        <p:txBody>
          <a:bodyPr/>
          <a:lstStyle/>
          <a:p>
            <a:pPr algn="ctr"/>
            <a:r>
              <a:rPr lang="ru-RU" dirty="0" smtClean="0"/>
              <a:t>О т в е т ы: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– А Б В</a:t>
            </a:r>
            <a:br>
              <a:rPr lang="ru-RU" dirty="0" smtClean="0"/>
            </a:br>
            <a:r>
              <a:rPr lang="ru-RU" dirty="0" smtClean="0"/>
              <a:t>2 – В А Б</a:t>
            </a:r>
            <a:br>
              <a:rPr lang="ru-RU" dirty="0" smtClean="0"/>
            </a:br>
            <a:r>
              <a:rPr lang="ru-RU" dirty="0" smtClean="0"/>
              <a:t>3 – 3 2 1 </a:t>
            </a:r>
            <a:br>
              <a:rPr lang="ru-RU" dirty="0" smtClean="0"/>
            </a:br>
            <a:r>
              <a:rPr lang="ru-RU" dirty="0" smtClean="0"/>
              <a:t>4 – 2 3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973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1" cy="630932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Задание 22</a:t>
            </a:r>
            <a:br>
              <a:rPr lang="ru-RU" sz="2000" dirty="0" smtClean="0"/>
            </a:br>
            <a:r>
              <a:rPr lang="ru-RU" sz="20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   В каких </a:t>
            </a:r>
            <a:r>
              <a:rPr lang="ru-RU" sz="200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двух</a:t>
            </a:r>
            <a:r>
              <a:rPr lang="ru-RU" sz="20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 из при­ве­ден­ных вы­ска­зы­ва­ний со­дер­жит­ся ин­фор­ма­ция о</a:t>
            </a:r>
            <a:r>
              <a:rPr lang="ru-RU" sz="2000" b="0" u="sng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 по­го­де</a:t>
            </a:r>
            <a:r>
              <a:rPr lang="ru-RU" sz="20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, ха­рак­тер­ной для ан­ти­цик­ло­на? За­пи­ши­те в таб­ли­цу цифры, под ко­то­ры­ми ука­за­ны вы­бран­ные вы­ска­зы­ва­ния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.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20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1</a:t>
            </a:r>
            <a:r>
              <a:rPr lang="ru-RU" sz="20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)  Зав­тра ожи­да­ют­ся силь­ные дожди при тем­пе­ра­ту­ре от 14 до 16 °C.</a:t>
            </a:r>
            <a:r>
              <a:rPr lang="ru-RU" sz="20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2)  С 3 по 5 июля на­блю­да­ет­ся ма­ло­об­лач­ная по­го­да, сла­бые ветры, тем­пе­ра­ту­ра не опу­стит­ся ниже +28 °C.</a:t>
            </a:r>
            <a:r>
              <a:rPr lang="ru-RU" sz="20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3)  Не­наст­ная по­го­да с осад­ка­ми и силь­ны­ми вет­ра­ми про­дер­жит­ся еще 2 дня.</a:t>
            </a:r>
            <a:r>
              <a:rPr lang="ru-RU" sz="20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4)  В по­не­дель­ник ожи­да­ют­ся грозы, уси­ле­ние ветра, вы­па­дет до 40 мм осад­ков.</a:t>
            </a:r>
            <a:r>
              <a:rPr lang="ru-RU" sz="20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5)  Зав­тра в Москве ста­нет хо­лод­но и ясно. Осад­ки пре­кра­тят­ся. Тем­пе­ра­ту­ра по­ни­зит­ся до −12 °C.</a:t>
            </a: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effectLst/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13301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260648"/>
            <a:ext cx="7694240" cy="5254520"/>
          </a:xfrm>
        </p:spPr>
        <p:txBody>
          <a:bodyPr/>
          <a:lstStyle/>
          <a:p>
            <a:pPr algn="ctr"/>
            <a:r>
              <a:rPr lang="ru-RU" dirty="0" smtClean="0"/>
              <a:t>О т в е т: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2  5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322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1"/>
            <a:ext cx="8856984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ui-sans-serif"/>
                <a:ea typeface="Times New Roman"/>
                <a:cs typeface="Times New Roman"/>
              </a:rPr>
              <a:t> </a:t>
            </a:r>
            <a:endParaRPr lang="ru-RU" b="1" i="1" dirty="0" smtClean="0">
              <a:solidFill>
                <a:srgbClr val="000000"/>
              </a:solidFill>
              <a:latin typeface="ui-sans-serif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ui-sans-serif"/>
                <a:ea typeface="Times New Roman"/>
                <a:cs typeface="Times New Roman"/>
              </a:rPr>
              <a:t>22. 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каких </a:t>
            </a:r>
            <a:r>
              <a:rPr lang="ru-RU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двух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вы­ска­зы­ва­ни­ях со­дер­жит­ся ин­фор­ма­ция о </a:t>
            </a:r>
            <a:r>
              <a:rPr lang="ru-RU" u="sng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ми­гра­ци­ях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на­се­ле­ния?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  В 2010 году число при­быв­ших в Рос­сию из дру­гих стран на по­сто­ян­ное жи­тель­ство было на 158 тыс. че­ло­век боль­ше числа вы­быв­ших за пре­де­лы Рос­сии.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  В 2010 году в Рос­сии на­счи­ты­ва­лось 25 го­ро­дов с чис­лен­но­стью на­се­ле­ния от 500 тыс. до 1 млн че­ло­век.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3)  В 2010 году в Рос­сию на по­сто­ян­ное место жи­тель­ства при­бы­ло 191 656 че­ло­век, вы­бы­ло за пре­де­лы стра­ны 33 578 че­ло­век.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4)  В 2010 году на­се­ле­ние РФ про­жи­ва­ло в 2386 го­род­ских на­се­лен­ных пунк­тах (го­ро­дах и по­сел­ках го­род­ско­го типа) и 134 тыс. сель­ских на­се­лен­ных пунк­тах.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5)  В 2010 году рож­да­е­мость в Москве со­став­ля­ла 123 тыс. че­ло­век, смерт­ность  — 126 тыс. че­ло­век, то есть на­блю­да­лась есте­ствен­ная убыль на­се­ле­ния 3 тыс. че­ло­век.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72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052736"/>
            <a:ext cx="7190184" cy="4462432"/>
          </a:xfrm>
        </p:spPr>
        <p:txBody>
          <a:bodyPr/>
          <a:lstStyle/>
          <a:p>
            <a:pPr algn="ctr"/>
            <a:r>
              <a:rPr lang="ru-RU" dirty="0" smtClean="0"/>
              <a:t>О т в е т: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1  3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29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44624"/>
            <a:ext cx="8198296" cy="5470544"/>
          </a:xfrm>
        </p:spPr>
        <p:txBody>
          <a:bodyPr/>
          <a:lstStyle/>
          <a:p>
            <a:pPr algn="l"/>
            <a:r>
              <a:rPr lang="ru-RU" sz="3600" dirty="0" smtClean="0"/>
              <a:t>Порог успешности – 12 баллов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Задания:</a:t>
            </a:r>
            <a:br>
              <a:rPr lang="ru-RU" sz="3600" dirty="0" smtClean="0"/>
            </a:br>
            <a:r>
              <a:rPr lang="ru-RU" sz="3600" dirty="0" smtClean="0"/>
              <a:t>2, 4, 5, 6, 8, 9, 10, 11, 12 (2 б.)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19, 22, 23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14 баллов (2 балла на случай ошибки)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9177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99392"/>
            <a:ext cx="8928992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22</a:t>
            </a:r>
            <a:r>
              <a:rPr lang="ru-RU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  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каких</a:t>
            </a:r>
            <a:r>
              <a:rPr lang="ru-RU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двух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из при­ве­ден­ных вы­ска­зы­ва­ний со­дер­жит­ся ин­фор­ма­ция </a:t>
            </a:r>
            <a:r>
              <a:rPr lang="ru-RU" u="sng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 вос­про­из­вод­стве на­се­ле­ния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? За­пи­ши­те в таб­ли­цу цифры, под ко­то­ры­ми ука­за­ны вы­бран­ные вы­ска­зы­ва­ния.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  В ХХ веке тер­ри­то­рии круп­ных го­ро­дов Рос­сии быст­ро росли, при их сли­я­нии с тер­ри­то­ри­я­ми со­сед­них не­боль­ших го­ро­дов воз­ни­ка­ли го­род­ские аг­ло­ме­ра­ции.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  В на­ча­ле 2019 года сред­няя плот­ность на­се­ле­ния в Се­ве­ро-Кав­каз­ском фе­де­раль­ном окру­ге была одной из самых вы­со­ких в стра­не  — 58 че­ло­век на 1 км</a:t>
            </a:r>
            <a:r>
              <a:rPr lang="ru-RU" baseline="30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3)  В 2018 году в боль­шин­стве ре­ги­о­нов Рос­сии на­блю­да­лась есте­ствен­ная убыль на­се­ле­ния.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4)  В 2018 году в Се­ве­ро-Кав­каз­ском фе­де­раль­ном окру­ге число ро­див­ших­ся пре­вы­ша­ло число умер­ших на 68 453 че­ло­ве­ка.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5)  В 2019 году в РФ на по­сто­ян­ное место жи­тель­ства из дру­гих стран при­бы­ло 701 234 че­ло­ве­ка, из РФ в дру­гие стра­ны вы­бы­ло 416 131 че­ло­век.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4610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196752"/>
            <a:ext cx="7406208" cy="4318416"/>
          </a:xfrm>
        </p:spPr>
        <p:txBody>
          <a:bodyPr/>
          <a:lstStyle/>
          <a:p>
            <a:pPr algn="ctr"/>
            <a:r>
              <a:rPr lang="ru-RU" dirty="0" smtClean="0"/>
              <a:t>О т в е т: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3  4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487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1" cy="6192688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/>
              <a:t>Задание 23</a:t>
            </a:r>
            <a:br>
              <a:rPr lang="ru-RU" sz="1800" dirty="0" smtClean="0"/>
            </a:br>
            <a:r>
              <a:rPr lang="ru-RU" sz="18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В каком году из пе­ре­чис­лен­ных на по­сто­ян­ное место жи­тель­ства в Рос­сию из дру­гих стран въе­ха­ло наи­мень­шее число людей</a:t>
            </a: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?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/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Международная миграция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    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1</a:t>
            </a:r>
            <a:r>
              <a:rPr lang="ru-RU" sz="18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)  2009 г.</a:t>
            </a:r>
            <a:r>
              <a:rPr lang="ru-RU" sz="28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2)  2010 г.</a:t>
            </a:r>
            <a:r>
              <a:rPr lang="ru-RU" sz="28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3)  2011 г.</a:t>
            </a:r>
            <a:r>
              <a:rPr lang="ru-RU" sz="28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b="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4)  2012 г.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744416" cy="2879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463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76672"/>
            <a:ext cx="7838256" cy="5038496"/>
          </a:xfrm>
        </p:spPr>
        <p:txBody>
          <a:bodyPr/>
          <a:lstStyle/>
          <a:p>
            <a:pPr algn="ctr"/>
            <a:r>
              <a:rPr lang="ru-RU" dirty="0" smtClean="0"/>
              <a:t>Ответ: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818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6408712" cy="3744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260648"/>
            <a:ext cx="856895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23. Меж­ду­на­род­ная </a:t>
            </a:r>
            <a:r>
              <a:rPr lang="ru-RU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ми­гра­ция в Рос­сии в 2013−2019 гг.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861048"/>
            <a:ext cx="864096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каком году из по­ка­зан­ных на гра­фи­ке на по­сто­ян­ное место жи­тель­ства в Рос­сию из дру­гих стран при­бы­ло наи­боль­шее число людей? Ответ за­пи­ши­те в виде числа.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6871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76672"/>
            <a:ext cx="7550224" cy="5038496"/>
          </a:xfrm>
        </p:spPr>
        <p:txBody>
          <a:bodyPr/>
          <a:lstStyle/>
          <a:p>
            <a:pPr algn="ctr"/>
            <a:r>
              <a:rPr lang="ru-RU" dirty="0" smtClean="0"/>
              <a:t>Ответ: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2019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584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2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Задания – 25, 26</a:t>
            </a:r>
            <a:r>
              <a:rPr lang="ru-RU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   </a:t>
            </a:r>
            <a:endParaRPr lang="ru-RU" b="1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25. В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каких двух из пе­ре­чис­лен­ных ре­ги­о­нов Рос­сии сред­няя плот­ность на­се­ле­ния наи­мень­шая? За­пи­ши­те в таб­ли­цу цифры, под ко­то­ры­ми ука­за­ны эти ре­ги­о­ны.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>  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Став­ро­поль­ский край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  Сверд­лов­ская об­ласть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3)  Мур­ман­ская об­ласть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4)  Во­ро­неж­ская об­ласть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5)  Кам­чат­ский 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край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26</a:t>
            </a: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 </a:t>
            </a:r>
            <a:r>
              <a:rPr lang="ru-RU" sz="2000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  </a:t>
            </a: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Рас­по­ло­жи­те пе­ре­чис­лен­ные ниже го­ро­да в по­ряд­ке уве­ли­че­ния в них чис­лен­но­сти на­се­ле­ния. За­пи­ши­те в ответ по­лу­чив­шу­ю­ся по­сле­до­ва­тель­ность букв.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     </a:t>
            </a:r>
            <a:r>
              <a:rPr lang="ru-RU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А</a:t>
            </a: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Крас­но­дар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   Б</a:t>
            </a: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Ека­те­рин­бург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   В</a:t>
            </a: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Аба­кан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6636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8054280" cy="5326528"/>
          </a:xfrm>
        </p:spPr>
        <p:txBody>
          <a:bodyPr/>
          <a:lstStyle/>
          <a:p>
            <a:pPr algn="ctr"/>
            <a:r>
              <a:rPr lang="ru-RU" dirty="0" smtClean="0"/>
              <a:t>О т в е т ы: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25) 3  5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26) В А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87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759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ЗАДАНИЕ - № 2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           Вставь­те </a:t>
            </a: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на­зва­ние го­су­дар­ства на место про­пус­ка.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r>
              <a:rPr lang="ru-RU" sz="2000" dirty="0" smtClean="0">
                <a:latin typeface="Calibri"/>
                <a:ea typeface="Times New Roman"/>
                <a:cs typeface="Times New Roman"/>
              </a:rPr>
              <a:t>  1). </a:t>
            </a:r>
            <a:r>
              <a:rPr lang="ru-RU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По </a:t>
            </a: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ак­ва­то­ри­ям Фин­ско­го за­ли­ва и Чуд­ско­го озера про­хо­дит Го­су­дар­ствен­ная гра­ни­ца Рос­сий­ской Фе­де­ра­ции с </a:t>
            </a:r>
            <a:r>
              <a:rPr lang="ru-RU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____________.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2). </a:t>
            </a: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Ка­ли­нин­град­ская об­ласть  — субъ­ект РФ, самый за­пад­ный ре­ги­он стра­ны. На за­па­де омы­ва­ет­ся Бал­тий­ским морем, на юге гра­ни­чит с Поль­шей, на се­ве­ре и во­сто­ке  — </a:t>
            </a:r>
            <a:r>
              <a:rPr lang="ru-RU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_____________.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3) </a:t>
            </a: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Ар­хи­пе­лаг ____________________ от­де­ля­ет Кар­ское море от моря Лап­те­вых</a:t>
            </a:r>
            <a:r>
              <a:rPr lang="ru-RU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4) </a:t>
            </a:r>
            <a:r>
              <a:rPr lang="ru-RU" sz="20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На­пи­ши­те на­зва­ние гор­ной си­сте­мы.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пре­де­лах какой гор­ной си­сте­мы рас­по­ла­га­ет­ся край­няя южная точка РФ</a:t>
            </a:r>
            <a:r>
              <a:rPr lang="ru-RU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5) </a:t>
            </a:r>
            <a:r>
              <a:rPr lang="ru-RU" sz="20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На­пи­ши­те на­зва­ние субъ­ек­та РФ.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На­пи­ши­те на­зва­ние рес­пуб­ли­ки РФ, ко­то­рая имеет общую су­хо­пут­ную гра­ни­цу с Гру­зи­ей и Азер­бай­джа­ном.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3612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7" cy="936104"/>
          </a:xfrm>
        </p:spPr>
        <p:txBody>
          <a:bodyPr/>
          <a:lstStyle/>
          <a:p>
            <a:pPr algn="l"/>
            <a:r>
              <a:rPr lang="ru-RU" dirty="0" smtClean="0"/>
              <a:t>О Т В Е Т 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6462464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Calibri"/>
                <a:ea typeface="Calibri"/>
                <a:cs typeface="Times New Roman"/>
              </a:rPr>
              <a:t>1. Эстония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Calibri"/>
                <a:ea typeface="Calibri"/>
                <a:cs typeface="Times New Roman"/>
              </a:rPr>
              <a:t>2. Литва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Calibri"/>
                <a:ea typeface="Calibri"/>
                <a:cs typeface="Times New Roman"/>
              </a:rPr>
              <a:t>3. Северная Земля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Calibri"/>
                <a:ea typeface="Calibri"/>
                <a:cs typeface="Times New Roman"/>
              </a:rPr>
              <a:t>4. Кавказ или Кавказские горы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Calibri"/>
                <a:ea typeface="Calibri"/>
                <a:cs typeface="Times New Roman"/>
              </a:rPr>
              <a:t>5. </a:t>
            </a:r>
            <a:r>
              <a:rPr lang="ru-RU" sz="3600" dirty="0" err="1">
                <a:latin typeface="Calibri"/>
                <a:ea typeface="Calibri"/>
                <a:cs typeface="Times New Roman"/>
              </a:rPr>
              <a:t>респ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>. Дагестан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433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17768" cy="978664"/>
          </a:xfrm>
        </p:spPr>
        <p:txBody>
          <a:bodyPr/>
          <a:lstStyle/>
          <a:p>
            <a:pPr algn="l"/>
            <a:r>
              <a:rPr lang="ru-RU" dirty="0" smtClean="0"/>
              <a:t>Задание - 4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973716" cy="618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1. При­род­ные 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ком­плек­сы сме­шан­ных и ши­ро­ко­лист­вен­ных лесов и сте­пей на тер­ри­то­рии Рос­сии очень силь­но из­ме­не­ны хо­зяй­ствен­ной де­я­тель­но­стью людей. В каком из пе­ре­чис­лен­ных за­по­вед­ни­ков воз­мож­но изу­че­ние эко­си­стем, ти­пич­ных для при­род­ных зон сме­шан­ных и ши­ро­ко­лист­вен­ных лесов и сте­пей?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r>
              <a:rPr lang="ru-RU" sz="160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 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Кан­да­лакш­ский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  Тай­мыр­ский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3)  При­ок­ско-Тер­рас­ный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4)  «Чер­ные Земли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»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2. 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Какой из пе­ре­чис­лен­ных при­род­ных ре­сур­сов яв­ля­ет­ся ис­чер­па­е­мым воз­об­но­ви­мым?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  энер­гия ветра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  пло­до­ро­дие почв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3)  ка­мен­ный уголь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4)  энер­гия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солн­ца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3. 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Груп­па сту­ден­тов из Гер­ма­нии хочет при­нять уча­стие в изу­че­нии уни­каль­но­го при­род­но­го ком­плек­са, одним из ком­по­нен­тов ко­то­ро­го яв­ля­ют­ся тер­маль­ные ис­точ­ни­ки и гей­зе­ры. В каком из пе­ре­чис­лен­ных за­по­вед­ни­ков воз­мож­но изу­че­ние такой эко­си­сте­мы?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«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Кивач»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;    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</a:t>
            </a:r>
            <a:r>
              <a:rPr lang="ru-RU" sz="1600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Кро­ноц­кий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;      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Тай­мыр­ский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;              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Орен­бург­ский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079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244407" cy="764704"/>
          </a:xfrm>
        </p:spPr>
        <p:txBody>
          <a:bodyPr/>
          <a:lstStyle/>
          <a:p>
            <a:pPr algn="ctr"/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6462464" cy="2684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Calibri"/>
                <a:ea typeface="Calibri"/>
                <a:cs typeface="Times New Roman"/>
              </a:rPr>
              <a:t>1 – 3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Calibri"/>
                <a:ea typeface="Calibri"/>
                <a:cs typeface="Times New Roman"/>
              </a:rPr>
              <a:t>2 – 2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atin typeface="Calibri"/>
                <a:ea typeface="Calibri"/>
                <a:cs typeface="Times New Roman"/>
              </a:rPr>
              <a:t>3 -  </a:t>
            </a:r>
            <a:r>
              <a:rPr lang="ru-RU" sz="4400" b="1" dirty="0">
                <a:latin typeface="Calibri"/>
                <a:ea typeface="Calibri"/>
                <a:cs typeface="Times New Roman"/>
              </a:rPr>
              <a:t>2</a:t>
            </a:r>
            <a:endParaRPr lang="ru-RU" sz="4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295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352927" cy="432048"/>
          </a:xfrm>
        </p:spPr>
        <p:txBody>
          <a:bodyPr/>
          <a:lstStyle/>
          <a:p>
            <a:pPr algn="ctr"/>
            <a:r>
              <a:rPr lang="ru-RU" sz="2000" dirty="0" smtClean="0"/>
              <a:t>Задание – 5, 6</a:t>
            </a:r>
            <a:endParaRPr lang="ru-RU" sz="2000" dirty="0"/>
          </a:p>
        </p:txBody>
      </p:sp>
      <p:pic>
        <p:nvPicPr>
          <p:cNvPr id="3" name="Рисунок 2" descr="https://geo-oge.sdamgia.ru/get_file?id=135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5688632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3717577"/>
            <a:ext cx="889248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indent="238125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5.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Какой 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из пе­ре­чис­лен­ных го­ро­дов, по­ка­зан­ных на карте, на­хо­дит­ся в зоне дей­ствия цик­ло­на?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Ка­ли­нин­град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;       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Москва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;      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Тю­мень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;       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Са­ле­хард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1600" b="1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6</a:t>
            </a:r>
            <a:r>
              <a:rPr lang="ru-RU" sz="1600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 </a:t>
            </a:r>
            <a:r>
              <a:rPr lang="ru-RU" sz="1600" b="1" i="1" dirty="0">
                <a:solidFill>
                  <a:srgbClr val="000000"/>
                </a:solidFill>
                <a:latin typeface="ui-sans-serif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Карта по­го­ды со­став­ле­на на 14 марта. В каком из по­ка­зан­ных на карте го­ро­дов на сле­ду­ю­щий день ве­ро­ят­но су­ще­ствен­ное по­вы­ше­ние тем­пе­ра­ту­ры воз­ду­ха?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Во­ро­неж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;       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Вол­го­град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;      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Ека­те­рин­бург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;      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)  Орен­бург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075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305801" cy="2232248"/>
          </a:xfrm>
        </p:spPr>
        <p:txBody>
          <a:bodyPr/>
          <a:lstStyle/>
          <a:p>
            <a:pPr algn="ctr"/>
            <a:r>
              <a:rPr lang="ru-RU" dirty="0" smtClean="0"/>
              <a:t>О т в е т ы: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 – 2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6 - 3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63431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359</TotalTime>
  <Words>397</Words>
  <Application>Microsoft Office PowerPoint</Application>
  <PresentationFormat>Экран (4:3)</PresentationFormat>
  <Paragraphs>136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Воздушный поток</vt:lpstr>
      <vt:lpstr>Подготовка обучающихся с низкой мотивацией  к ОГЭ по географии </vt:lpstr>
      <vt:lpstr>Презентация PowerPoint</vt:lpstr>
      <vt:lpstr>Порог успешности – 12 баллов  Задания: 2, 4, 5, 6, 8, 9, 10, 11, 12 (2 б.)  19, 22, 23  14 баллов (2 балла на случай ошибки)</vt:lpstr>
      <vt:lpstr>Презентация PowerPoint</vt:lpstr>
      <vt:lpstr>О Т В Е Т Ы</vt:lpstr>
      <vt:lpstr>Задание - 4</vt:lpstr>
      <vt:lpstr>ОТВЕТЫ</vt:lpstr>
      <vt:lpstr>Задание – 5, 6</vt:lpstr>
      <vt:lpstr>О т в е т ы:  5 – 2   6 - 3</vt:lpstr>
      <vt:lpstr>Задание – 5, 6</vt:lpstr>
      <vt:lpstr>О т в е т ы  5 – 1  6 - 2 </vt:lpstr>
      <vt:lpstr>                                                         Задание – 8 Во время экс­кур­сии уча­щи­е­ся сде­ла­ли схе­ма­ти­че­скую за­ри­сов­ку за­ле­га­ния гор­ных пород на об­ры­ве в карьере.</vt:lpstr>
      <vt:lpstr>Ответы:  1) 2, 1, 3  2) 3, 2, 1  </vt:lpstr>
      <vt:lpstr>Задания – 9, 10</vt:lpstr>
      <vt:lpstr>О т в е т ы:  9 – 90; 100; 110  10 – Ю; южном</vt:lpstr>
      <vt:lpstr>Задание 11    На ри­сун­ках пред­став­ле­ны ва­ри­ан­ты про­фи­ля ре­лье­фа мест­но­сти, по­стро­ен­ные на ос­но­ве карты по линии А−В раз­ны­ми уча­щи­ми­ся. Какой из про­фи­лей по­стро­ен верно?</vt:lpstr>
      <vt:lpstr>Ответ:  11 - 4</vt:lpstr>
      <vt:lpstr>                Задание – 12 Школь­ни­ки вы­би­ра­ют место для ка­та­ния на сан­ках. Оце­ни­те, какой из участ­ков, обо­зна­чен­ных на карте циф­ра­ми 1, 2 и 3, боль­ше всего под­хо­дит для этого. Для обос­но­ва­ния сво­е­го от­ве­та при­ве­ди­те два до­во­да. </vt:lpstr>
      <vt:lpstr>О Т В Е Т Я выбираю участок 1. 1.  Есть склон холма, что необходимо для катания на санках. 2.   Нет растительности на склоне.</vt:lpstr>
      <vt:lpstr>Задание – 12 Фер­мер вы­би­ра­ет уча­сток для за­клад­ки но­во­го фрук­то­во­го сада. Ему нужен уча­сток, на ко­то­ром вес­ной рано схо­дит снег, а летом почва лучше всего про­гре­ва­ет­ся солн­цем. Он также дол­жен иметь рас­по­ло­же­ние, удоб­ное для вы­во­за со­бран­но­го уро­жая на кон­серв­ный завод. Опре­де­ли­те, какой из участ­ков, обо­зна­чен­ных на карте циф­ра­ми 1, 2 и 3, боль­ше всего от­ве­ча­ет ука­зан­ным тре­бо­ва­ни­ям. Для обос­но­ва­ния сво­е­го от­ве­та при­ве­ди­те два до­во­да. </vt:lpstr>
      <vt:lpstr>Ответ: 1) Лучше всего выбрать участок 1.  Он находится на южном склоне и расположен ближе к шоссе, чем участок 2, удобно отвозить фрукты. и л и 2).  Самый подходящий  — участок 1: он находится на склоне, лучше прогреваемом солнцем, и рядом с ним проходит шоссе. </vt:lpstr>
      <vt:lpstr>                                    Задание – 12  Школь­ни­ки вы­би­ра­ют место для со­зда­ния фут­боль­но­го поля. Оце­ни­те, какой из участ­ков, обо­зна­чен­ных на карте циф­ра­ми 1, 2 и 3, боль­ше всего под­хо­дит для этого. Для обос­но­ва­ния сво­е­го от­ве­та при­ве­ди­те два до­во­да. Ответ за­пи­ши­те на от­дель­ном листе или блан­ке, ука­зав сна­ча­ла номер за­да­ния.</vt:lpstr>
      <vt:lpstr>                 Ответ: Участок 2. 1.  Это ровная площадка.  2.  Нет деревьев, кустарников, ям.   </vt:lpstr>
      <vt:lpstr>                                     Задание 19 Рас­по­ло­жи­те ре­ги­о­ны Рос­сии в той по­сле­до­ва­тель­но­сти, в ко­то­рой их жи­те­ли встре­ча­ют Новый год. За­пи­ши­те в ответ по­лу­чив­шу­ю­ся по­сле­до­ва­тель­ность букв.  1)  А)  Ма­га­дан­ская об­ласть          Б)  Ямало-Не­нец­кий АО          В)  Смо­лен­ская об­ласть  2)   А)  Тю­мен­ская об­ласть        Б)  Рес­пуб­ли­ка Та­тар­стан         В)  Амур­ская об­ласть  3)  1)  Ки­ров­ская об­ласть        2)  Че­ля­бин­ская об­ласть        3)  Ха­ба­ров­ский край  4)  1)  Смо­лен­ская об­ласть         2)  Чу­кот­ский АО         3)  Ом­ская об­ласть     </vt:lpstr>
      <vt:lpstr>О т в е т ы:  1 – А Б В 2 – В А Б 3 – 3 2 1  4 – 2 3 1</vt:lpstr>
      <vt:lpstr>Задание 22    В каких двух из при­ве­ден­ных вы­ска­зы­ва­ний со­дер­жит­ся ин­фор­ма­ция о по­го­де, ха­рак­тер­ной для ан­ти­цик­ло­на? За­пи­ши­те в таб­ли­цу цифры, под ко­то­ры­ми ука­за­ны вы­бран­ные вы­ска­зы­ва­ния.  1)  Зав­тра ожи­да­ют­ся силь­ные дожди при тем­пе­ра­ту­ре от 14 до 16 °C. 2)  С 3 по 5 июля на­блю­да­ет­ся ма­ло­об­лач­ная по­го­да, сла­бые ветры, тем­пе­ра­ту­ра не опу­стит­ся ниже +28 °C. 3)  Не­наст­ная по­го­да с осад­ка­ми и силь­ны­ми вет­ра­ми про­дер­жит­ся еще 2 дня. 4)  В по­не­дель­ник ожи­да­ют­ся грозы, уси­ле­ние ветра, вы­па­дет до 40 мм осад­ков. 5)  Зав­тра в Москве ста­нет хо­лод­но и ясно. Осад­ки пре­кра­тят­ся. Тем­пе­ра­ту­ра по­ни­зит­ся до −12 °C. </vt:lpstr>
      <vt:lpstr>О т в е т:  2  5 </vt:lpstr>
      <vt:lpstr>Презентация PowerPoint</vt:lpstr>
      <vt:lpstr>О т в е т:  1  3 </vt:lpstr>
      <vt:lpstr>Презентация PowerPoint</vt:lpstr>
      <vt:lpstr>О т в е т:   3  4</vt:lpstr>
      <vt:lpstr>Задание 23 В каком году из пе­ре­чис­лен­ных на по­сто­ян­ное место жи­тель­ства в Рос­сию из дру­гих стран въе­ха­ло наи­мень­шее число людей?  Международная миграция            1)  2009 г. 2)  2010 г. 3)  2011 г. 4)  2012 г. </vt:lpstr>
      <vt:lpstr>Ответ:  2 </vt:lpstr>
      <vt:lpstr>Презентация PowerPoint</vt:lpstr>
      <vt:lpstr>Ответ:  2019   </vt:lpstr>
      <vt:lpstr>Презентация PowerPoint</vt:lpstr>
      <vt:lpstr>О т в е т ы:  25) 3  5  26) В А 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обучающихся с низкой мотивацией к ОГЭ по географии</dc:title>
  <dc:creator>tatayanakazakova-1960@yandex.ru</dc:creator>
  <cp:lastModifiedBy>tatayanakazakova-1960@yandex.ru</cp:lastModifiedBy>
  <cp:revision>27</cp:revision>
  <dcterms:created xsi:type="dcterms:W3CDTF">2026-02-24T08:59:37Z</dcterms:created>
  <dcterms:modified xsi:type="dcterms:W3CDTF">2026-02-24T18:07:56Z</dcterms:modified>
</cp:coreProperties>
</file>