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24-25 уч. год.</c:v>
                </c:pt>
              </c:strCache>
            </c:strRef>
          </c:tx>
          <c:invertIfNegative val="1"/>
          <c:cat>
            <c:strRef>
              <c:f>Лист1!$A$2:$A$5</c:f>
              <c:strCache>
                <c:ptCount val="2"/>
                <c:pt idx="0">
                  <c:v>-2%</c:v>
                </c:pt>
                <c:pt idx="1">
                  <c:v>%-4 и 5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5.6</c:v>
                </c:pt>
                <c:pt idx="1">
                  <c:v>5.44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B-48BD-B1AD-1EC5E0905DF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25-26 уч. год</c:v>
                </c:pt>
              </c:strCache>
            </c:strRef>
          </c:tx>
          <c:invertIfNegative val="1"/>
          <c:cat>
            <c:strRef>
              <c:f>Лист1!$A$2:$A$5</c:f>
              <c:strCache>
                <c:ptCount val="2"/>
                <c:pt idx="0">
                  <c:v>-2%</c:v>
                </c:pt>
                <c:pt idx="1">
                  <c:v>%-4 и 5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38.4</c:v>
                </c:pt>
                <c:pt idx="1">
                  <c:v>50.26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BB-48BD-B1AD-1EC5E0905DF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1"/>
          <c:cat>
            <c:strRef>
              <c:f>Лист1!$A$2:$A$5</c:f>
              <c:strCache>
                <c:ptCount val="2"/>
                <c:pt idx="0">
                  <c:v>-2%</c:v>
                </c:pt>
                <c:pt idx="1">
                  <c:v>%-4 и 5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D8BB-48BD-B1AD-1EC5E0905D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5092608"/>
        <c:axId val="65118976"/>
        <c:axId val="0"/>
      </c:bar3DChart>
      <c:catAx>
        <c:axId val="65092608"/>
        <c:scaling>
          <c:orientation val="minMax"/>
        </c:scaling>
        <c:delete val="1"/>
        <c:axPos val="b"/>
        <c:numFmt formatCode="General" sourceLinked="0"/>
        <c:majorTickMark val="cross"/>
        <c:minorTickMark val="cross"/>
        <c:tickLblPos val="nextTo"/>
        <c:crossAx val="65118976"/>
        <c:crosses val="autoZero"/>
        <c:auto val="1"/>
        <c:lblAlgn val="ctr"/>
        <c:lblOffset val="100"/>
        <c:noMultiLvlLbl val="1"/>
      </c:catAx>
      <c:valAx>
        <c:axId val="65118976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65092608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79527388937493926"/>
          <c:y val="0.38598304935325367"/>
          <c:w val="0.20472611062506077"/>
          <c:h val="0.1873493414217795"/>
        </c:manualLayout>
      </c:layout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13.03.2026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«Подготовка обучающихся к ОГЭ, ВПР по географии».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Наследова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И.А.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692C2B-092F-FC15-B3E6-B966F9A06672}"/>
              </a:ext>
            </a:extLst>
          </p:cNvPr>
          <p:cNvSpPr txBox="1"/>
          <p:nvPr/>
        </p:nvSpPr>
        <p:spPr>
          <a:xfrm>
            <a:off x="2290572" y="3110407"/>
            <a:ext cx="458114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«Анализ результатов РТМ по учебному предмету «География».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  Продолжить работу по организации и проведению тренировочных контрольных работ по географии в форме ОГЭ в 9-х классах общеобразовательных организаций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Новоорского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района в 2025-2026 учебном году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  Продолжить работу по индивидуальным образовательным маршрутам по подготовке к ОГЭ по географии  с обучающимися группы «риск»;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3 Усилить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внутришкольный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контроль за работой по индивидуальным образовательным маршрутам с низко мотивированными обучающимися, способными к достижению максимального результата на итоговой контрольной работе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Рекомендации.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Ниже районного</a:t>
            </a:r>
            <a:r>
              <a:rPr lang="ru-RU" dirty="0"/>
              <a:t> показателя ( 50,26%) процент</a:t>
            </a:r>
          </a:p>
          <a:p>
            <a:r>
              <a:rPr lang="ru-RU" dirty="0"/>
              <a:t> «4 и 5» прослеживается в школах:</a:t>
            </a:r>
          </a:p>
          <a:p>
            <a:r>
              <a:rPr lang="ru-RU" dirty="0"/>
              <a:t>МОУ "ООШ с. Чапаевка"(50%),</a:t>
            </a:r>
          </a:p>
          <a:p>
            <a:r>
              <a:rPr lang="ru-RU" dirty="0"/>
              <a:t>МАОУ СОШ №2 п. Новоорск (41,3%),</a:t>
            </a:r>
          </a:p>
          <a:p>
            <a:r>
              <a:rPr lang="ru-RU" dirty="0"/>
              <a:t>МАОУ «СОШ № 1 п. Энергетик» (34,6%),</a:t>
            </a:r>
          </a:p>
          <a:p>
            <a:r>
              <a:rPr lang="ru-RU" dirty="0"/>
              <a:t> МАОУ «ООШ с. Красноуральск»(33,33%),</a:t>
            </a:r>
          </a:p>
          <a:p>
            <a:r>
              <a:rPr lang="ru-RU" dirty="0"/>
              <a:t>МБОУ «ООШ с. </a:t>
            </a:r>
            <a:r>
              <a:rPr lang="ru-RU" dirty="0" err="1"/>
              <a:t>Караганка</a:t>
            </a:r>
            <a:r>
              <a:rPr lang="ru-RU" dirty="0"/>
              <a:t>» (20%),</a:t>
            </a:r>
          </a:p>
          <a:p>
            <a:r>
              <a:rPr lang="ru-RU" dirty="0"/>
              <a:t>МОАУ СОШ №1 п. Новоорск им. Калачева А. В.(15,6%),</a:t>
            </a:r>
          </a:p>
          <a:p>
            <a:r>
              <a:rPr lang="ru-RU" dirty="0"/>
              <a:t>МАОУ Первый </a:t>
            </a:r>
            <a:r>
              <a:rPr lang="ru-RU" dirty="0" err="1"/>
              <a:t>Новоорский</a:t>
            </a:r>
            <a:r>
              <a:rPr lang="ru-RU" dirty="0"/>
              <a:t> лицей (15%), </a:t>
            </a:r>
          </a:p>
          <a:p>
            <a:r>
              <a:rPr lang="ru-RU" dirty="0"/>
              <a:t>МОУ «СОШ с. </a:t>
            </a:r>
            <a:r>
              <a:rPr lang="ru-RU" dirty="0" err="1"/>
              <a:t>Добровольское</a:t>
            </a:r>
            <a:r>
              <a:rPr lang="ru-RU" dirty="0"/>
              <a:t>» (11,11%).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19.01.2026 года в Новоорском районе было проведено тренировочное мероприятие по географии.</a:t>
            </a:r>
          </a:p>
          <a:p>
            <a:r>
              <a:rPr lang="ru-RU" sz="1800" dirty="0"/>
              <a:t>В написании текущей контрольной работы по географии участвовали </a:t>
            </a:r>
            <a:r>
              <a:rPr lang="ru-RU" sz="1800" b="1" i="1" dirty="0"/>
              <a:t>221 </a:t>
            </a:r>
            <a:r>
              <a:rPr lang="ru-RU" sz="1800" dirty="0"/>
              <a:t>обучающихся 9 классов с </a:t>
            </a:r>
            <a:r>
              <a:rPr lang="ru-RU" sz="1800" b="1" i="1" dirty="0"/>
              <a:t>16</a:t>
            </a:r>
            <a:r>
              <a:rPr lang="ru-RU" sz="1800" dirty="0"/>
              <a:t> общеобразовательных организаций, что составляет </a:t>
            </a:r>
            <a:r>
              <a:rPr lang="ru-RU" sz="1800" b="1" i="1" dirty="0"/>
              <a:t>52,5% </a:t>
            </a:r>
            <a:r>
              <a:rPr lang="ru-RU" sz="1800" dirty="0"/>
              <a:t>от общего количества девятиклассников </a:t>
            </a:r>
            <a:r>
              <a:rPr lang="ru-RU" sz="1800" dirty="0" err="1"/>
              <a:t>Новоорского</a:t>
            </a:r>
            <a:r>
              <a:rPr lang="ru-RU" sz="1800" dirty="0"/>
              <a:t> района.</a:t>
            </a:r>
          </a:p>
          <a:p>
            <a:pPr>
              <a:buNone/>
            </a:pPr>
            <a:r>
              <a:rPr lang="ru-RU" sz="1800" dirty="0"/>
              <a:t>Процент качественно обученных школьников, получивших отметки </a:t>
            </a:r>
            <a:r>
              <a:rPr lang="ru-RU" sz="1800" b="1" i="1" dirty="0"/>
              <a:t>«4» и «5», составил 50,26% ( 188 учащихся)</a:t>
            </a:r>
          </a:p>
          <a:p>
            <a:pPr>
              <a:buNone/>
            </a:pPr>
            <a:r>
              <a:rPr lang="ru-RU" sz="1800" b="1" i="1" dirty="0"/>
              <a:t>5,44 % </a:t>
            </a:r>
            <a:r>
              <a:rPr lang="ru-RU" sz="1800" dirty="0"/>
              <a:t>обучающихся получили отметку </a:t>
            </a:r>
            <a:r>
              <a:rPr lang="ru-RU" sz="1800" b="1" i="1" dirty="0"/>
              <a:t>«2».( 32 учащихся)</a:t>
            </a:r>
            <a:endParaRPr lang="ru-RU" sz="1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sz="1300" b="1" i="1" dirty="0"/>
            </a:br>
            <a:r>
              <a:rPr lang="ru-RU" sz="1300" dirty="0"/>
              <a:t> </a:t>
            </a:r>
            <a:br>
              <a:rPr lang="ru-RU" dirty="0"/>
            </a:br>
            <a:br>
              <a:rPr lang="ru-RU" dirty="0"/>
            </a:br>
            <a:r>
              <a:rPr lang="x-none" sz="3100" b="1">
                <a:latin typeface="Times New Roman" pitchFamily="18" charset="0"/>
                <a:cs typeface="Times New Roman" pitchFamily="18" charset="0"/>
              </a:rPr>
              <a:t>«Анализ результатов РТМ по учебному предмету «География».</a:t>
            </a:r>
            <a:br>
              <a:rPr lang="ru-RU" sz="31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599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Вид контрольной работы (ТКР)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Кол-во</a:t>
                      </a:r>
                      <a:r>
                        <a:rPr lang="ru-RU" sz="1200" baseline="0" dirty="0">
                          <a:latin typeface="Times New Roman"/>
                          <a:ea typeface="Calibri"/>
                          <a:cs typeface="Times New Roman"/>
                        </a:rPr>
                        <a:t> ОО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Кол-во обучающихся, выполнявших работу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Показатель % «2»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Показатель % «4» и «5»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Группа «риск»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ТКР 2024-2025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5,6%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38,4%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ТКР 2025-2026 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5,44%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50,26%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5,44%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/>
              <a:t>Сравнительные результаты  мониторинговой контрольной  работы по географии в форме ОГЭ обучающихся 9 классов </a:t>
            </a:r>
            <a:r>
              <a:rPr lang="ru-RU" sz="2400" dirty="0" err="1"/>
              <a:t>Новоорского</a:t>
            </a:r>
            <a:r>
              <a:rPr lang="ru-RU" sz="2400" dirty="0"/>
              <a:t> района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/>
              <a:t>Результаты тренировочного мероприятия  по географии в форме ОГЭ</a:t>
            </a:r>
            <a:br>
              <a:rPr lang="ru-RU" sz="2200" dirty="0"/>
            </a:br>
            <a:r>
              <a:rPr lang="ru-RU" sz="2200" dirty="0"/>
              <a:t>обучающихся 9 классов  </a:t>
            </a:r>
            <a:r>
              <a:rPr lang="ru-RU" sz="2200" dirty="0" err="1"/>
              <a:t>Новоорского</a:t>
            </a:r>
            <a:r>
              <a:rPr lang="ru-RU" sz="2200" dirty="0"/>
              <a:t>  района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100% качества</a:t>
            </a:r>
            <a:r>
              <a:rPr lang="ru-RU" dirty="0"/>
              <a:t> показали следующие образовательные учреждения - </a:t>
            </a:r>
            <a:r>
              <a:rPr lang="ru-RU" dirty="0" err="1"/>
              <a:t>Тасбулакский</a:t>
            </a:r>
            <a:r>
              <a:rPr lang="ru-RU" dirty="0"/>
              <a:t> филиал МБОУ «СОШ п. Гранитный»; </a:t>
            </a:r>
          </a:p>
          <a:p>
            <a:r>
              <a:rPr lang="ru-RU" dirty="0" err="1"/>
              <a:t>Можаровский</a:t>
            </a:r>
            <a:r>
              <a:rPr lang="ru-RU" dirty="0"/>
              <a:t> филиал МОУ "СОШ с. Горьковское".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Выше районного</a:t>
            </a:r>
            <a:r>
              <a:rPr lang="ru-RU" dirty="0"/>
              <a:t> показателя </a:t>
            </a:r>
            <a:r>
              <a:rPr lang="ru-RU" b="1" dirty="0"/>
              <a:t>(50,26%)</a:t>
            </a:r>
            <a:r>
              <a:rPr lang="ru-RU" dirty="0"/>
              <a:t> процент «4 и 5» прослеживается в школах: МАОУ «СОШ № 2 п. Энергетик»(78,9%), </a:t>
            </a:r>
          </a:p>
          <a:p>
            <a:r>
              <a:rPr lang="ru-RU" dirty="0"/>
              <a:t>МАОУ «СОШ с. Кумак» (70,58%), </a:t>
            </a:r>
          </a:p>
          <a:p>
            <a:r>
              <a:rPr lang="ru-RU" dirty="0"/>
              <a:t>МАОУ «СОШ № 4п.Новоорск»(69,56%), </a:t>
            </a:r>
          </a:p>
          <a:p>
            <a:r>
              <a:rPr lang="ru-RU" dirty="0"/>
              <a:t>МБОУ «СОШ п. Гранитный»(55%).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 МАОУ «СОШ № 4 п. Новоорск» - 1 из 23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МОУ «СОШ с. Горьковское – 1 из 3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МОУ «СОШ с.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Добровольское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» - 2 из 9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МБОУ «СОШ п. Гранитный».- т1 из 11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МОАУ СОШ №1 п. Новоорск им. Калачева А. В.- 1 из 32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МАОУ СОШ №2 п. Новоорск – 15 из 46</a:t>
            </a:r>
          </a:p>
          <a:p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Можаровский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филиал МОУ "СОШ с. Горьковское".- 1 из 2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МОУ "ООШ с. Чапаевка«- 1 из 2</a:t>
            </a:r>
          </a:p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МАОУ «СОШ № 2 п. Энергетик» - 9 из 19</a:t>
            </a:r>
          </a:p>
          <a:p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Рейтинговый ряд образовательных организаций </a:t>
            </a:r>
            <a:r>
              <a:rPr lang="ru-RU" sz="2400" dirty="0" err="1"/>
              <a:t>Новоорского</a:t>
            </a:r>
            <a:r>
              <a:rPr lang="ru-RU" sz="2400" dirty="0"/>
              <a:t> района с  показателями процента «2»по географии обучающихся 9 классов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Обучающиеся успешно справились с заданиями </a:t>
            </a:r>
          </a:p>
          <a:p>
            <a:r>
              <a:rPr lang="ru-RU" dirty="0"/>
              <a:t>№ 1, 2,  5, 6, 8, 10, 16, 19,  22, 25 </a:t>
            </a:r>
          </a:p>
          <a:p>
            <a:r>
              <a:rPr lang="ru-RU" dirty="0"/>
              <a:t>(более 70%).</a:t>
            </a:r>
          </a:p>
          <a:p>
            <a:r>
              <a:rPr lang="ru-RU" b="1" dirty="0"/>
              <a:t>Наибольшие затруднения  возникли при  выполнении заданий</a:t>
            </a:r>
            <a:r>
              <a:rPr lang="ru-RU" dirty="0"/>
              <a:t> высокого уровня сложности - № 29. С этим заданием справилось только 9,6% обучающихся. </a:t>
            </a:r>
          </a:p>
          <a:p>
            <a:r>
              <a:rPr lang="ru-RU" dirty="0"/>
              <a:t>  №  13 (32%),  15 (38%), 27 (38%),  28 (21%), и 30 (32%).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</TotalTime>
  <Words>657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«Подготовка обучающихся к ОГЭ, ВПР по географии». </vt:lpstr>
      <vt:lpstr>Презентация PowerPoint</vt:lpstr>
      <vt:lpstr>    «Анализ результатов РТМ по учебному предмету «География».   </vt:lpstr>
      <vt:lpstr>Сравнительные результаты  мониторинговой контрольной  работы по географии в форме ОГЭ обучающихся 9 классов Новоорского района </vt:lpstr>
      <vt:lpstr>Результаты тренировочного мероприятия  по географии в форме ОГЭ обучающихся 9 классов  Новоорского  района </vt:lpstr>
      <vt:lpstr>Презентация PowerPoint</vt:lpstr>
      <vt:lpstr>Презентация PowerPoint</vt:lpstr>
      <vt:lpstr>Рейтинговый ряд образовательных организаций Новоорского района с  показателями процента «2»по географии обучающихся 9 классов</vt:lpstr>
      <vt:lpstr>Презентация PowerPoint</vt:lpstr>
      <vt:lpstr>Рекомендации.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«Подготовка обучающихся к ОГЭ, ВПР по географии». </dc:title>
  <dc:creator>Наследовы</dc:creator>
  <cp:lastModifiedBy>Admin</cp:lastModifiedBy>
  <cp:revision>9</cp:revision>
  <dcterms:created xsi:type="dcterms:W3CDTF">2026-02-25T04:34:03Z</dcterms:created>
  <dcterms:modified xsi:type="dcterms:W3CDTF">2026-03-13T06:52:57Z</dcterms:modified>
</cp:coreProperties>
</file>