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86" r:id="rId2"/>
    <p:sldId id="287" r:id="rId3"/>
    <p:sldId id="288" r:id="rId4"/>
    <p:sldId id="289" r:id="rId5"/>
    <p:sldId id="290" r:id="rId6"/>
    <p:sldId id="282" r:id="rId7"/>
    <p:sldId id="266" r:id="rId8"/>
    <p:sldId id="274" r:id="rId9"/>
    <p:sldId id="268" r:id="rId10"/>
    <p:sldId id="275" r:id="rId11"/>
    <p:sldId id="269" r:id="rId12"/>
    <p:sldId id="278" r:id="rId13"/>
    <p:sldId id="276" r:id="rId14"/>
    <p:sldId id="277" r:id="rId15"/>
    <p:sldId id="279" r:id="rId16"/>
    <p:sldId id="270" r:id="rId17"/>
    <p:sldId id="271" r:id="rId18"/>
    <p:sldId id="272" r:id="rId19"/>
    <p:sldId id="280" r:id="rId20"/>
    <p:sldId id="284" r:id="rId21"/>
    <p:sldId id="285" r:id="rId22"/>
    <p:sldId id="281" r:id="rId23"/>
    <p:sldId id="283" r:id="rId2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3310" autoAdjust="0"/>
  </p:normalViewPr>
  <p:slideViewPr>
    <p:cSldViewPr>
      <p:cViewPr varScale="1">
        <p:scale>
          <a:sx n="140" d="100"/>
          <a:sy n="140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5358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73F44-3B2D-4442-963D-D48AB889BE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6176" y="2283718"/>
            <a:ext cx="7851648" cy="1371600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технологии на уроках труда (технологии)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C9DFCD8-1B23-4003-B13C-47D3D677B1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128" y="2300786"/>
            <a:ext cx="7854696" cy="1314450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074B3C-7458-4403-AD2C-5A5945EF65DD}"/>
              </a:ext>
            </a:extLst>
          </p:cNvPr>
          <p:cNvSpPr txBox="1"/>
          <p:nvPr/>
        </p:nvSpPr>
        <p:spPr>
          <a:xfrm>
            <a:off x="5292080" y="3672386"/>
            <a:ext cx="45827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/>
              <a:t>Павлова Е.А.</a:t>
            </a:r>
          </a:p>
        </p:txBody>
      </p:sp>
    </p:spTree>
    <p:extLst>
      <p:ext uri="{BB962C8B-B14F-4D97-AF65-F5344CB8AC3E}">
        <p14:creationId xmlns:p14="http://schemas.microsoft.com/office/powerpoint/2010/main" val="549930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E54577-A788-4B20-B1C6-389B6570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59A8F0-09D0-4EB2-96EB-B0BBFEA8E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Пример  кейс-заданий</a:t>
            </a:r>
          </a:p>
          <a:p>
            <a:pPr marL="0" indent="0">
              <a:buNone/>
            </a:pPr>
            <a:r>
              <a:rPr lang="ru-RU" dirty="0"/>
              <a:t>Задание №1 Дома сломался холодильник. </a:t>
            </a:r>
          </a:p>
          <a:p>
            <a:pPr marL="0" indent="0">
              <a:buNone/>
            </a:pPr>
            <a:r>
              <a:rPr lang="ru-RU" dirty="0"/>
              <a:t>Новый стоит 25000 рублей. Вы решили воспользоваться потребительским кредитом, цена которого равна 20% годовых. </a:t>
            </a:r>
          </a:p>
          <a:p>
            <a:pPr marL="0" indent="0">
              <a:buNone/>
            </a:pPr>
            <a:r>
              <a:rPr lang="ru-RU" dirty="0"/>
              <a:t>Рассчитайте, сколько вам придётся заплатить, в конечном счёте, если вы оформите кредит на 1 год.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1706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067EA1-FD6A-432B-9954-AA28C3156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Кроссенс</a:t>
            </a:r>
            <a:r>
              <a:rPr lang="ru-RU" dirty="0"/>
              <a:t>-технология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35DD55F-DE71-4899-AE9D-C3AE20D6EB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7017" y="1450975"/>
            <a:ext cx="4389966" cy="32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520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B0F23A-2D20-4FE9-BC3B-684E29CFD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57A4299-DDA9-4DDC-A1A0-69DE920D9E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51470"/>
            <a:ext cx="6255974" cy="469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038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5FAC07-B12D-4FF8-8E42-FE5392173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FBFED44-6DF3-4809-A4BD-88BEBB12E2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504925"/>
            <a:ext cx="5651367" cy="423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92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79512" y="497701"/>
            <a:ext cx="8424936" cy="400104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80918" tIns="76176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Тема урока: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«Электронные устройства: электродвигатель                  и контроллер, назначение, устройство                           и функции»</a:t>
            </a:r>
            <a:r>
              <a:rPr lang="ru-RU" sz="3200" dirty="0"/>
              <a:t>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                                             Учитель:Павлова Е.А.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Новоорск-2026г.</a:t>
            </a:r>
            <a:br>
              <a:rPr lang="ru-RU" dirty="0"/>
            </a:br>
            <a:endParaRPr kumimoji="0" lang="ru-RU" sz="800" b="1" i="0" u="none" strike="noStrike" cap="none" normalizeH="0" baseline="0" dirty="0">
              <a:ln>
                <a:noFill/>
              </a:ln>
              <a:solidFill>
                <a:srgbClr val="181818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0"/>
            <a:ext cx="6192688" cy="502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17560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699542"/>
            <a:ext cx="5886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181818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181818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181818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181818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181818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181818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181818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181818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181818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181818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181818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HP\Downloads\elektrodvigatel_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5526"/>
            <a:ext cx="4320480" cy="3147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HP\Desktop\12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0480" y="555526"/>
            <a:ext cx="4659635" cy="3074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" name="Picture 1" descr="C:\Users\HP\Desktop\Снимок23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3291830"/>
            <a:ext cx="1427431" cy="864096"/>
          </a:xfrm>
          <a:prstGeom prst="rect">
            <a:avLst/>
          </a:prstGeom>
          <a:noFill/>
        </p:spPr>
      </p:pic>
      <p:pic>
        <p:nvPicPr>
          <p:cNvPr id="4098" name="Picture 2" descr="C:\Users\HP\Desktop\Снимок23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328" y="3219822"/>
            <a:ext cx="1352573" cy="8187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79512" y="724784"/>
            <a:ext cx="8424936" cy="252371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80918" tIns="76176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Тема урока: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«Электронные устройства: электродвигатель                  и контроллер, назначение, устройство                           и функции»</a:t>
            </a:r>
            <a:r>
              <a:rPr lang="ru-RU" sz="3200" dirty="0"/>
              <a:t>.</a:t>
            </a:r>
            <a:br>
              <a:rPr lang="ru-RU" dirty="0"/>
            </a:br>
            <a:endParaRPr kumimoji="0" lang="ru-RU" sz="800" b="1" i="0" u="none" strike="noStrike" cap="none" normalizeH="0" baseline="0" dirty="0">
              <a:ln>
                <a:noFill/>
              </a:ln>
              <a:solidFill>
                <a:srgbClr val="181818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3159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181818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181818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HP\Desktop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43558"/>
            <a:ext cx="9144000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79512" y="815176"/>
            <a:ext cx="8424936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81818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Марс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rgbClr val="181818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81818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(видео)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rgbClr val="4F81BD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181818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такое электричество?</a:t>
            </a:r>
            <a:endParaRPr lang="ru-RU" sz="2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181818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Какие виды источников тока вы знаете?</a:t>
            </a:r>
            <a:endParaRPr lang="ru-RU" sz="2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181818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устроена электрическая цепь?</a:t>
            </a:r>
            <a:endParaRPr lang="ru-RU" sz="2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6385" name="Picture 1" descr="C:\Users\HP\Desktop\Снимокцуенйу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4776" y="1275606"/>
            <a:ext cx="3567703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 descr="C:\Users\HP\Desktop\2823fe84bf657b8a09cf1abf4b13192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6037" y="1203598"/>
            <a:ext cx="3887963" cy="3456384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51520" y="915566"/>
            <a:ext cx="60486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Юпитер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81818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Электродвигатель</a:t>
            </a:r>
            <a:endParaRPr lang="ru-RU" sz="2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181818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Электродвигатель — это устройство, которое преобразует электрическую энергию в механическую.</a:t>
            </a:r>
            <a:endParaRPr lang="ru-RU" sz="2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181818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электродвигателе есть две основные части: статор и ротор.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81818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Статор</a:t>
            </a:r>
            <a:r>
              <a:rPr lang="ru-RU" sz="2400" dirty="0">
                <a:solidFill>
                  <a:srgbClr val="181818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— это неподвижная часть, которая создаёт магнитное поле.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81818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Ротор</a:t>
            </a:r>
            <a:r>
              <a:rPr lang="ru-RU" sz="2400" dirty="0">
                <a:solidFill>
                  <a:srgbClr val="181818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— это вращающаяся часть.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7159"/>
            <a:ext cx="7104488" cy="4976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HP\Desktop\Снимокапрвп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275606"/>
            <a:ext cx="4517431" cy="2536883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11560" y="483518"/>
          <a:ext cx="7620000" cy="4199255"/>
        </p:xfrm>
        <a:graphic>
          <a:graphicData uri="http://schemas.openxmlformats.org/drawingml/2006/table">
            <a:tbl>
              <a:tblPr/>
              <a:tblGrid>
                <a:gridCol w="76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0878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181818"/>
                          </a:solidFill>
                          <a:latin typeface="Times New Roman"/>
                          <a:ea typeface="Times New Roman"/>
                        </a:rPr>
                        <a:t>Сатурн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0" dirty="0">
                          <a:solidFill>
                            <a:srgbClr val="181818"/>
                          </a:solidFill>
                          <a:latin typeface="Times New Roman"/>
                          <a:ea typeface="Times New Roman"/>
                        </a:rPr>
                        <a:t>Характеристики электродвигателя</a:t>
                      </a:r>
                      <a:endParaRPr lang="ru-RU" sz="2000" b="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181818"/>
                          </a:solidFill>
                          <a:latin typeface="Times New Roman"/>
                          <a:ea typeface="Times New Roman"/>
                        </a:rPr>
                        <a:t>Основные характеристики электродвигателя: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181818"/>
                          </a:solidFill>
                          <a:latin typeface="Times New Roman"/>
                          <a:ea typeface="Times New Roman"/>
                        </a:rPr>
                        <a:t>Мощность</a:t>
                      </a:r>
                      <a:r>
                        <a:rPr lang="ru-RU" sz="2000" dirty="0">
                          <a:solidFill>
                            <a:srgbClr val="181818"/>
                          </a:solidFill>
                          <a:latin typeface="Times New Roman"/>
                          <a:ea typeface="Times New Roman"/>
                        </a:rPr>
                        <a:t>  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Напряжение</a:t>
                      </a:r>
                      <a:r>
                        <a:rPr lang="ru-RU" sz="2000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.</a:t>
                      </a:r>
                      <a:r>
                        <a:rPr lang="ru-RU" sz="2000" b="1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Ток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ru-RU" sz="2000" b="1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Частота вращения</a:t>
                      </a:r>
                      <a:r>
                        <a:rPr lang="ru-RU" sz="2000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Коэффициент мощности</a:t>
                      </a:r>
                      <a:r>
                        <a:rPr lang="ru-RU" sz="2000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2000" b="1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КПД (коэффициент </a:t>
                      </a:r>
                      <a:r>
                        <a:rPr lang="ru-RU" sz="2000" b="1" dirty="0">
                          <a:solidFill>
                            <a:srgbClr val="18181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полезного действия)</a:t>
                      </a:r>
                      <a:r>
                        <a:rPr lang="ru-RU" sz="2000" dirty="0">
                          <a:solidFill>
                            <a:srgbClr val="18181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2000" dirty="0">
                          <a:solidFill>
                            <a:srgbClr val="18181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Как вы думаете, какая из характеристик измеряется в Вт?  Что такое ток?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74" name="Picture 2" descr="C:\Users\HP\Desktop\Снимок23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4155926"/>
            <a:ext cx="1136549" cy="8394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699542"/>
          <a:ext cx="8892480" cy="4104456"/>
        </p:xfrm>
        <a:graphic>
          <a:graphicData uri="http://schemas.openxmlformats.org/drawingml/2006/table">
            <a:tbl>
              <a:tblPr/>
              <a:tblGrid>
                <a:gridCol w="8892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044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solidFill>
                            <a:srgbClr val="18181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Уран 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2400" dirty="0">
                          <a:solidFill>
                            <a:srgbClr val="18181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Доклад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b="1" dirty="0">
                          <a:solidFill>
                            <a:srgbClr val="181818"/>
                          </a:solidFill>
                          <a:latin typeface="Times New Roman"/>
                          <a:ea typeface="Times New Roman"/>
                        </a:rPr>
                        <a:t>Контроллер</a:t>
                      </a:r>
                      <a:r>
                        <a:rPr lang="ru-RU" sz="2400" b="0" dirty="0">
                          <a:solidFill>
                            <a:srgbClr val="181818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400" dirty="0">
                        <a:solidFill>
                          <a:srgbClr val="181818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dirty="0">
                          <a:solidFill>
                            <a:srgbClr val="181818"/>
                          </a:solidFill>
                          <a:latin typeface="Times New Roman"/>
                          <a:ea typeface="Times New Roman"/>
                        </a:rPr>
                        <a:t>это устройство, 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dirty="0">
                          <a:solidFill>
                            <a:srgbClr val="181818"/>
                          </a:solidFill>
                          <a:latin typeface="Times New Roman"/>
                          <a:ea typeface="Times New Roman"/>
                        </a:rPr>
                        <a:t>которое управляет 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400" dirty="0">
                          <a:solidFill>
                            <a:srgbClr val="181818"/>
                          </a:solidFill>
                          <a:latin typeface="Times New Roman"/>
                          <a:ea typeface="Times New Roman"/>
                        </a:rPr>
                        <a:t>работой электродвигателя.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>
                <a:ln>
                  <a:noFill/>
                </a:ln>
                <a:solidFill>
                  <a:srgbClr val="181818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Контроллеры широко используются в различных системах, где требуется точное управление электродвигателем.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3794" name="Picture 2" descr="C:\Users\HP\Desktop\Сни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6756" y="3138412"/>
            <a:ext cx="1834421" cy="1682535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231AF9-40F7-46CC-9EA9-DB68A5B68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973" y="275628"/>
            <a:ext cx="3152027" cy="32809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DDAA24-6E3A-4287-93F1-2922B2AB3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2395" y="154764"/>
            <a:ext cx="3600400" cy="282888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51520" y="2047880"/>
            <a:ext cx="8568952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575085"/>
              </p:ext>
            </p:extLst>
          </p:nvPr>
        </p:nvGraphicFramePr>
        <p:xfrm>
          <a:off x="395536" y="195486"/>
          <a:ext cx="7224464" cy="4767898"/>
        </p:xfrm>
        <a:graphic>
          <a:graphicData uri="http://schemas.openxmlformats.org/drawingml/2006/table">
            <a:tbl>
              <a:tblPr/>
              <a:tblGrid>
                <a:gridCol w="7224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552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Неп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тун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  <a:r>
                        <a:rPr lang="ru-RU" sz="24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Видео.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Характеристики контроллера</a:t>
                      </a:r>
                      <a:r>
                        <a:rPr lang="ru-RU" sz="2400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Диапазон управления</a:t>
                      </a:r>
                      <a:r>
                        <a:rPr lang="ru-RU" sz="2400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Точность управления</a:t>
                      </a:r>
                      <a:r>
                        <a:rPr lang="ru-RU" sz="2400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Скорость реакции</a:t>
                      </a:r>
                      <a:r>
                        <a:rPr lang="ru-RU" sz="2400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Надёжность.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ru-RU" sz="2400" b="1" dirty="0">
                          <a:solidFill>
                            <a:srgbClr val="18181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Совместимость  электродвигателей.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915566"/>
            <a:ext cx="386384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 descr="C:\Users\HP\Desktop\Снимок5екнц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275606"/>
            <a:ext cx="3315217" cy="3291830"/>
          </a:xfrm>
          <a:prstGeom prst="rect">
            <a:avLst/>
          </a:prstGeom>
          <a:noFill/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23528" y="958645"/>
            <a:ext cx="835174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18181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Венера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(доклад)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Контроллеры широко используются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различных системах, где требуется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точное управление электродвигателем.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rgbClr val="181818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18181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Контроллеры могут быть разных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18181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типов, в зависимости от того, какие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18181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параметры они управляют.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51520" y="1225702"/>
            <a:ext cx="853244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rgbClr val="18181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Меркурий. Физкультминутка 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851670"/>
            <a:ext cx="5400600" cy="303783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C:\Users\HP\Desktop\adpuzq1dq32s3oroem7rm4hnnur8fz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3944142"/>
            <a:ext cx="1293106" cy="1293106"/>
          </a:xfrm>
          <a:prstGeom prst="rect">
            <a:avLst/>
          </a:prstGeom>
          <a:noFill/>
        </p:spPr>
      </p:pic>
      <p:pic>
        <p:nvPicPr>
          <p:cNvPr id="34822" name="Picture 6" descr="C:\Users\HP\Desktop\Снимок4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959" y="747731"/>
            <a:ext cx="1005305" cy="1049985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371886"/>
              </p:ext>
            </p:extLst>
          </p:nvPr>
        </p:nvGraphicFramePr>
        <p:xfrm>
          <a:off x="251520" y="552805"/>
          <a:ext cx="7380820" cy="4220274"/>
        </p:xfrm>
        <a:graphic>
          <a:graphicData uri="http://schemas.openxmlformats.org/drawingml/2006/table">
            <a:tbl>
              <a:tblPr/>
              <a:tblGrid>
                <a:gridCol w="7380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884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       Земля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-практическая работа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Теоретики- программирование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робота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среде.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Практики - собирают Ники-робота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из конструктора Клик</a:t>
                      </a:r>
                      <a:r>
                        <a:rPr lang="ru-RU" sz="24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aseline="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Стим</a:t>
                      </a:r>
                      <a:r>
                        <a:rPr lang="ru-RU" sz="24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82F37E-8AD5-4826-8292-BF2B649E6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685" y="-759929"/>
            <a:ext cx="5113196" cy="511528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32F5B8-1215-40EE-B2B8-8C436D8FB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3518"/>
            <a:ext cx="9521072" cy="401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20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064A80B-DDBC-4AB9-BB2E-2A97D8605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71"/>
            <a:ext cx="9144000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282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 descr="C:\Users\HP\Desktop\Снимок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467" y="-740618"/>
            <a:ext cx="8971533" cy="51435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4083918"/>
            <a:ext cx="9144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33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Сделать презентацию: «Электродвигатели</a:t>
            </a:r>
            <a:r>
              <a:rPr lang="ru-RU" sz="33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HP\Desktop\Снимокфы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760958" cy="46715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892</TotalTime>
  <Words>322</Words>
  <Application>Microsoft Office PowerPoint</Application>
  <PresentationFormat>Экран (16:9)</PresentationFormat>
  <Paragraphs>85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Constantia</vt:lpstr>
      <vt:lpstr>Times New Roman</vt:lpstr>
      <vt:lpstr>Wingdings 2</vt:lpstr>
      <vt:lpstr>Поток</vt:lpstr>
      <vt:lpstr>     Современные технологии на уроках труда (технологии)</vt:lpstr>
      <vt:lpstr>Презентация PowerPoint</vt:lpstr>
      <vt:lpstr>Кроссенс-технология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Admin</cp:lastModifiedBy>
  <cp:revision>23</cp:revision>
  <dcterms:created xsi:type="dcterms:W3CDTF">2023-09-07T12:26:33Z</dcterms:created>
  <dcterms:modified xsi:type="dcterms:W3CDTF">2026-10-15T10:57:02Z</dcterms:modified>
</cp:coreProperties>
</file>